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9" r:id="rId2"/>
    <p:sldId id="293" r:id="rId3"/>
    <p:sldId id="256" r:id="rId4"/>
    <p:sldId id="280" r:id="rId5"/>
    <p:sldId id="262" r:id="rId6"/>
    <p:sldId id="266" r:id="rId7"/>
    <p:sldId id="265" r:id="rId8"/>
    <p:sldId id="305" r:id="rId9"/>
    <p:sldId id="268" r:id="rId10"/>
    <p:sldId id="291" r:id="rId11"/>
    <p:sldId id="294" r:id="rId12"/>
    <p:sldId id="308" r:id="rId13"/>
    <p:sldId id="309" r:id="rId14"/>
    <p:sldId id="312" r:id="rId15"/>
    <p:sldId id="311" r:id="rId16"/>
    <p:sldId id="297" r:id="rId17"/>
    <p:sldId id="301" r:id="rId18"/>
    <p:sldId id="300" r:id="rId19"/>
    <p:sldId id="310" r:id="rId20"/>
    <p:sldId id="313" r:id="rId21"/>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B51"/>
    <a:srgbClr val="558567"/>
    <a:srgbClr val="4C5D76"/>
    <a:srgbClr val="1E2B3F"/>
    <a:srgbClr val="044C51"/>
    <a:srgbClr val="408051"/>
    <a:srgbClr val="3F5081"/>
    <a:srgbClr val="2B6C86"/>
    <a:srgbClr val="111932"/>
    <a:srgbClr val="7DBC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2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PowerPoint]Simple'!$C$43:$K$43</c:f>
              <c:numCache>
                <c:formatCode>General</c:formatCode>
                <c:ptCount val="9"/>
                <c:pt idx="0">
                  <c:v>2010</c:v>
                </c:pt>
                <c:pt idx="1">
                  <c:v>2011</c:v>
                </c:pt>
                <c:pt idx="2">
                  <c:v>2012</c:v>
                </c:pt>
                <c:pt idx="3">
                  <c:v>2013</c:v>
                </c:pt>
                <c:pt idx="4">
                  <c:v>2014</c:v>
                </c:pt>
                <c:pt idx="5">
                  <c:v>2015</c:v>
                </c:pt>
                <c:pt idx="6">
                  <c:v>2016</c:v>
                </c:pt>
                <c:pt idx="7">
                  <c:v>2017</c:v>
                </c:pt>
                <c:pt idx="8">
                  <c:v>2018</c:v>
                </c:pt>
              </c:numCache>
            </c:numRef>
          </c:val>
          <c:extLst>
            <c:ext xmlns:c16="http://schemas.microsoft.com/office/drawing/2014/chart" uri="{C3380CC4-5D6E-409C-BE32-E72D297353CC}">
              <c16:uniqueId val="{00000000-EA60-44A0-BD09-97D182EFD0B8}"/>
            </c:ext>
          </c:extLst>
        </c:ser>
        <c:ser>
          <c:idx val="1"/>
          <c:order val="1"/>
          <c:spPr>
            <a:solidFill>
              <a:schemeClr val="accent3">
                <a:lumMod val="50000"/>
              </a:schemeClr>
            </a:solidFill>
            <a:ln>
              <a:noFill/>
            </a:ln>
            <a:effectLst>
              <a:softEdge rad="12700"/>
            </a:effectLst>
          </c:spPr>
          <c:invertIfNegative val="0"/>
          <c:dLbls>
            <c:dLbl>
              <c:idx val="0"/>
              <c:layout>
                <c:manualLayout>
                  <c:x val="-4.8591539715541809E-2"/>
                  <c:y val="0"/>
                </c:manualLayout>
              </c:layout>
              <c:tx>
                <c:rich>
                  <a:bodyPr/>
                  <a:lstStyle/>
                  <a:p>
                    <a:r>
                      <a:rPr lang="en-US"/>
                      <a:t>33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60-44A0-BD09-97D182EFD0B8}"/>
                </c:ext>
              </c:extLst>
            </c:dLbl>
            <c:dLbl>
              <c:idx val="1"/>
              <c:layout>
                <c:manualLayout>
                  <c:x val="-5.219091302780423E-2"/>
                  <c:y val="0"/>
                </c:manualLayout>
              </c:layout>
              <c:tx>
                <c:rich>
                  <a:bodyPr/>
                  <a:lstStyle/>
                  <a:p>
                    <a:r>
                      <a:rPr lang="en-US"/>
                      <a:t>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60-44A0-BD09-97D182EFD0B8}"/>
                </c:ext>
              </c:extLst>
            </c:dLbl>
            <c:dLbl>
              <c:idx val="2"/>
              <c:layout>
                <c:manualLayout>
                  <c:x val="-5.0391226371673058E-2"/>
                  <c:y val="-8.3985377286122671E-3"/>
                </c:manualLayout>
              </c:layout>
              <c:tx>
                <c:rich>
                  <a:bodyPr/>
                  <a:lstStyle/>
                  <a:p>
                    <a:r>
                      <a:rPr lang="en-US"/>
                      <a:t>62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60-44A0-BD09-97D182EFD0B8}"/>
                </c:ext>
              </c:extLst>
            </c:dLbl>
            <c:dLbl>
              <c:idx val="3"/>
              <c:layout>
                <c:manualLayout>
                  <c:x val="-5.3990599683935409E-2"/>
                  <c:y val="0"/>
                </c:manualLayout>
              </c:layout>
              <c:tx>
                <c:rich>
                  <a:bodyPr/>
                  <a:lstStyle/>
                  <a:p>
                    <a:r>
                      <a:rPr lang="en-US"/>
                      <a:t>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0-44A0-BD09-97D182EFD0B8}"/>
                </c:ext>
              </c:extLst>
            </c:dLbl>
            <c:dLbl>
              <c:idx val="4"/>
              <c:layout>
                <c:manualLayout>
                  <c:x val="-5.5790286340066587E-2"/>
                  <c:y val="-5.5990251524081613E-3"/>
                </c:manualLayout>
              </c:layout>
              <c:tx>
                <c:rich>
                  <a:bodyPr/>
                  <a:lstStyle/>
                  <a:p>
                    <a:r>
                      <a:rPr lang="en-US"/>
                      <a:t>65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60-44A0-BD09-97D182EFD0B8}"/>
                </c:ext>
              </c:extLst>
            </c:dLbl>
            <c:dLbl>
              <c:idx val="5"/>
              <c:layout>
                <c:manualLayout>
                  <c:x val="-5.5790286340066587E-2"/>
                  <c:y val="5.5990251524081101E-3"/>
                </c:manualLayout>
              </c:layout>
              <c:tx>
                <c:rich>
                  <a:bodyPr/>
                  <a:lstStyle/>
                  <a:p>
                    <a:r>
                      <a:rPr lang="en-US"/>
                      <a:t>71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60-44A0-BD09-97D182EFD0B8}"/>
                </c:ext>
              </c:extLst>
            </c:dLbl>
            <c:dLbl>
              <c:idx val="6"/>
              <c:layout>
                <c:manualLayout>
                  <c:x val="-5.3990599683935346E-2"/>
                  <c:y val="-2.7995125762041062E-3"/>
                </c:manualLayout>
              </c:layout>
              <c:tx>
                <c:rich>
                  <a:bodyPr/>
                  <a:lstStyle/>
                  <a:p>
                    <a:r>
                      <a:rPr lang="en-US"/>
                      <a:t>85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60-44A0-BD09-97D182EFD0B8}"/>
                </c:ext>
              </c:extLst>
            </c:dLbl>
            <c:dLbl>
              <c:idx val="7"/>
              <c:layout>
                <c:manualLayout>
                  <c:x val="-4.4992166403279583E-2"/>
                  <c:y val="-5.5990251524081101E-3"/>
                </c:manualLayout>
              </c:layout>
              <c:tx>
                <c:rich>
                  <a:bodyPr/>
                  <a:lstStyle/>
                  <a:p>
                    <a:r>
                      <a:rPr lang="en-US"/>
                      <a:t>99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60-44A0-BD09-97D182EFD0B8}"/>
                </c:ext>
              </c:extLst>
            </c:dLbl>
            <c:dLbl>
              <c:idx val="8"/>
              <c:layout>
                <c:manualLayout>
                  <c:x val="-6.1189346308460055E-2"/>
                  <c:y val="-6.4154755416800475E-18"/>
                </c:manualLayout>
              </c:layout>
              <c:tx>
                <c:rich>
                  <a:bodyPr/>
                  <a:lstStyle/>
                  <a:p>
                    <a:r>
                      <a:rPr lang="en-US"/>
                      <a:t>104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60-44A0-BD09-97D182EFD0B8}"/>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PowerPoint]Simple'!$C$44:$K$44</c:f>
              <c:numCache>
                <c:formatCode>#\ ###\ ##0</c:formatCode>
                <c:ptCount val="9"/>
                <c:pt idx="0">
                  <c:v>33407072</c:v>
                </c:pt>
                <c:pt idx="1">
                  <c:v>54286657</c:v>
                </c:pt>
                <c:pt idx="2">
                  <c:v>61984319</c:v>
                </c:pt>
                <c:pt idx="3">
                  <c:v>54484201</c:v>
                </c:pt>
                <c:pt idx="4">
                  <c:v>64726052</c:v>
                </c:pt>
                <c:pt idx="5">
                  <c:v>70509826</c:v>
                </c:pt>
                <c:pt idx="6">
                  <c:v>84466054</c:v>
                </c:pt>
                <c:pt idx="7">
                  <c:v>99401509</c:v>
                </c:pt>
                <c:pt idx="8" formatCode="#,##0">
                  <c:v>104071250</c:v>
                </c:pt>
              </c:numCache>
            </c:numRef>
          </c:val>
          <c:extLst>
            <c:ext xmlns:c16="http://schemas.microsoft.com/office/drawing/2014/chart" uri="{C3380CC4-5D6E-409C-BE32-E72D297353CC}">
              <c16:uniqueId val="{0000000A-EA60-44A0-BD09-97D182EFD0B8}"/>
            </c:ext>
          </c:extLst>
        </c:ser>
        <c:dLbls>
          <c:dLblPos val="outEnd"/>
          <c:showLegendKey val="0"/>
          <c:showVal val="1"/>
          <c:showCatName val="0"/>
          <c:showSerName val="0"/>
          <c:showPercent val="0"/>
          <c:showBubbleSize val="0"/>
        </c:dLbls>
        <c:gapWidth val="10"/>
        <c:overlap val="93"/>
        <c:axId val="91637056"/>
        <c:axId val="91637448"/>
      </c:barChart>
      <c:catAx>
        <c:axId val="91637056"/>
        <c:scaling>
          <c:orientation val="minMax"/>
        </c:scaling>
        <c:delete val="1"/>
        <c:axPos val="l"/>
        <c:majorTickMark val="none"/>
        <c:minorTickMark val="none"/>
        <c:tickLblPos val="nextTo"/>
        <c:crossAx val="91637448"/>
        <c:crosses val="autoZero"/>
        <c:auto val="1"/>
        <c:lblAlgn val="ctr"/>
        <c:lblOffset val="100"/>
        <c:noMultiLvlLbl val="0"/>
      </c:catAx>
      <c:valAx>
        <c:axId val="9163744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16370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Apgrozījums</c:v>
                </c:pt>
              </c:strCache>
            </c:strRef>
          </c:tx>
          <c:spPr>
            <a:solidFill>
              <a:schemeClr val="accent3">
                <a:tint val="77000"/>
                <a:alpha val="70000"/>
              </a:schemeClr>
            </a:solidFill>
            <a:ln>
              <a:noFill/>
            </a:ln>
            <a:effectLst/>
          </c:spPr>
          <c:invertIfNegative val="0"/>
          <c:cat>
            <c:numRef>
              <c:f>Sheet1!$A$2:$A$5</c:f>
              <c:numCache>
                <c:formatCode>General</c:formatCode>
                <c:ptCount val="4"/>
                <c:pt idx="0">
                  <c:v>2017</c:v>
                </c:pt>
                <c:pt idx="1">
                  <c:v>2016</c:v>
                </c:pt>
                <c:pt idx="2">
                  <c:v>2015</c:v>
                </c:pt>
                <c:pt idx="3">
                  <c:v>2014</c:v>
                </c:pt>
              </c:numCache>
            </c:numRef>
          </c:cat>
          <c:val>
            <c:numRef>
              <c:f>Sheet1!$B$2:$B$5</c:f>
              <c:numCache>
                <c:formatCode>General</c:formatCode>
                <c:ptCount val="4"/>
                <c:pt idx="0">
                  <c:v>99</c:v>
                </c:pt>
                <c:pt idx="1">
                  <c:v>85</c:v>
                </c:pt>
                <c:pt idx="2">
                  <c:v>71</c:v>
                </c:pt>
                <c:pt idx="3">
                  <c:v>65</c:v>
                </c:pt>
              </c:numCache>
            </c:numRef>
          </c:val>
          <c:extLst>
            <c:ext xmlns:c16="http://schemas.microsoft.com/office/drawing/2014/chart" uri="{C3380CC4-5D6E-409C-BE32-E72D297353CC}">
              <c16:uniqueId val="{00000000-969A-45B4-9143-B9115CB9D7FA}"/>
            </c:ext>
          </c:extLst>
        </c:ser>
        <c:ser>
          <c:idx val="1"/>
          <c:order val="1"/>
          <c:tx>
            <c:strRef>
              <c:f>Sheet1!$C$1</c:f>
              <c:strCache>
                <c:ptCount val="1"/>
                <c:pt idx="0">
                  <c:v>Eksports</c:v>
                </c:pt>
              </c:strCache>
            </c:strRef>
          </c:tx>
          <c:spPr>
            <a:solidFill>
              <a:schemeClr val="accent3">
                <a:shade val="76000"/>
                <a:alpha val="70000"/>
              </a:schemeClr>
            </a:solidFill>
            <a:ln>
              <a:noFill/>
            </a:ln>
            <a:effectLst/>
          </c:spPr>
          <c:invertIfNegative val="0"/>
          <c:cat>
            <c:numRef>
              <c:f>Sheet1!$A$2:$A$5</c:f>
              <c:numCache>
                <c:formatCode>General</c:formatCode>
                <c:ptCount val="4"/>
                <c:pt idx="0">
                  <c:v>2017</c:v>
                </c:pt>
                <c:pt idx="1">
                  <c:v>2016</c:v>
                </c:pt>
                <c:pt idx="2">
                  <c:v>2015</c:v>
                </c:pt>
                <c:pt idx="3">
                  <c:v>2014</c:v>
                </c:pt>
              </c:numCache>
            </c:numRef>
          </c:cat>
          <c:val>
            <c:numRef>
              <c:f>Sheet1!$C$2:$C$5</c:f>
              <c:numCache>
                <c:formatCode>General</c:formatCode>
                <c:ptCount val="4"/>
                <c:pt idx="0">
                  <c:v>82</c:v>
                </c:pt>
                <c:pt idx="1">
                  <c:v>67</c:v>
                </c:pt>
                <c:pt idx="2">
                  <c:v>45</c:v>
                </c:pt>
                <c:pt idx="3">
                  <c:v>48</c:v>
                </c:pt>
              </c:numCache>
            </c:numRef>
          </c:val>
          <c:extLst>
            <c:ext xmlns:c16="http://schemas.microsoft.com/office/drawing/2014/chart" uri="{C3380CC4-5D6E-409C-BE32-E72D297353CC}">
              <c16:uniqueId val="{00000001-969A-45B4-9143-B9115CB9D7FA}"/>
            </c:ext>
          </c:extLst>
        </c:ser>
        <c:dLbls>
          <c:showLegendKey val="0"/>
          <c:showVal val="0"/>
          <c:showCatName val="0"/>
          <c:showSerName val="0"/>
          <c:showPercent val="0"/>
          <c:showBubbleSize val="0"/>
        </c:dLbls>
        <c:gapWidth val="80"/>
        <c:overlap val="25"/>
        <c:axId val="91638232"/>
        <c:axId val="91638624"/>
      </c:barChart>
      <c:catAx>
        <c:axId val="916382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cap="none" spc="20" normalizeH="0" baseline="0">
                <a:solidFill>
                  <a:schemeClr val="tx1">
                    <a:lumMod val="65000"/>
                    <a:lumOff val="35000"/>
                  </a:schemeClr>
                </a:solidFill>
                <a:latin typeface="Times" panose="02020603050405020304" pitchFamily="18" charset="0"/>
                <a:ea typeface="+mn-ea"/>
                <a:cs typeface="+mn-cs"/>
              </a:defRPr>
            </a:pPr>
            <a:endParaRPr lang="lv-LV"/>
          </a:p>
        </c:txPr>
        <c:crossAx val="91638624"/>
        <c:crosses val="autoZero"/>
        <c:auto val="1"/>
        <c:lblAlgn val="ctr"/>
        <c:lblOffset val="100"/>
        <c:noMultiLvlLbl val="0"/>
      </c:catAx>
      <c:valAx>
        <c:axId val="9163862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chemeClr val="tx1">
                    <a:lumMod val="65000"/>
                    <a:lumOff val="35000"/>
                  </a:schemeClr>
                </a:solidFill>
                <a:latin typeface="Times" panose="02020603050405020304" pitchFamily="18" charset="0"/>
                <a:ea typeface="+mn-ea"/>
                <a:cs typeface="+mn-cs"/>
              </a:defRPr>
            </a:pPr>
            <a:endParaRPr lang="lv-LV"/>
          </a:p>
        </c:txPr>
        <c:crossAx val="91638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panose="02020603050405020304" pitchFamily="18" charset="0"/>
              <a:ea typeface="+mn-ea"/>
              <a:cs typeface="+mn-cs"/>
            </a:defRPr>
          </a:pPr>
          <a:endParaRPr lang="lv-LV"/>
        </a:p>
      </c:txPr>
    </c:legend>
    <c:plotVisOnly val="1"/>
    <c:dispBlanksAs val="gap"/>
    <c:showDLblsOverMax val="0"/>
  </c:chart>
  <c:spPr>
    <a:noFill/>
    <a:ln>
      <a:noFill/>
    </a:ln>
    <a:effectLst/>
  </c:spPr>
  <c:txPr>
    <a:bodyPr/>
    <a:lstStyle/>
    <a:p>
      <a:pPr>
        <a:defRPr sz="1800">
          <a:latin typeface="Times" panose="02020603050405020304"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0661038568009699"/>
          <c:y val="0.22996769127754599"/>
          <c:w val="0.86759749871298797"/>
          <c:h val="0.594747167732114"/>
        </c:manualLayout>
      </c:layout>
      <c:barChart>
        <c:barDir val="col"/>
        <c:grouping val="percentStacked"/>
        <c:varyColors val="0"/>
        <c:ser>
          <c:idx val="0"/>
          <c:order val="0"/>
          <c:tx>
            <c:strRef>
              <c:f>Sheet1!$B$1</c:f>
              <c:strCache>
                <c:ptCount val="1"/>
                <c:pt idx="0">
                  <c:v>Rēzeknes novads</c:v>
                </c:pt>
              </c:strCache>
            </c:strRef>
          </c:tx>
          <c:spPr>
            <a:solidFill>
              <a:schemeClr val="accent3">
                <a:shade val="65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Omni" pitchFamily="50" charset="-70"/>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226</c:v>
                </c:pt>
                <c:pt idx="1">
                  <c:v>232</c:v>
                </c:pt>
                <c:pt idx="2">
                  <c:v>241</c:v>
                </c:pt>
                <c:pt idx="3">
                  <c:v>304</c:v>
                </c:pt>
              </c:numCache>
            </c:numRef>
          </c:val>
          <c:extLst>
            <c:ext xmlns:c16="http://schemas.microsoft.com/office/drawing/2014/chart" uri="{C3380CC4-5D6E-409C-BE32-E72D297353CC}">
              <c16:uniqueId val="{00000000-3149-4D77-A524-32CAB62C28EA}"/>
            </c:ext>
          </c:extLst>
        </c:ser>
        <c:ser>
          <c:idx val="1"/>
          <c:order val="1"/>
          <c:tx>
            <c:strRef>
              <c:f>Sheet1!$C$1</c:f>
              <c:strCache>
                <c:ptCount val="1"/>
                <c:pt idx="0">
                  <c:v>Rēzeknes pilsēta</c:v>
                </c:pt>
              </c:strCache>
            </c:strRef>
          </c:tx>
          <c:spPr>
            <a:solidFill>
              <a:schemeClr val="accent3"/>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Omni" pitchFamily="50" charset="-70"/>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471</c:v>
                </c:pt>
                <c:pt idx="1">
                  <c:v>510</c:v>
                </c:pt>
                <c:pt idx="2">
                  <c:v>546</c:v>
                </c:pt>
                <c:pt idx="3">
                  <c:v>511</c:v>
                </c:pt>
              </c:numCache>
            </c:numRef>
          </c:val>
          <c:extLst>
            <c:ext xmlns:c16="http://schemas.microsoft.com/office/drawing/2014/chart" uri="{C3380CC4-5D6E-409C-BE32-E72D297353CC}">
              <c16:uniqueId val="{00000001-3149-4D77-A524-32CAB62C28EA}"/>
            </c:ext>
          </c:extLst>
        </c:ser>
        <c:ser>
          <c:idx val="2"/>
          <c:order val="2"/>
          <c:tx>
            <c:strRef>
              <c:f>Sheet1!$D$1</c:f>
              <c:strCache>
                <c:ptCount val="1"/>
                <c:pt idx="0">
                  <c:v>Citas pašvaldības</c:v>
                </c:pt>
              </c:strCache>
            </c:strRef>
          </c:tx>
          <c:spPr>
            <a:solidFill>
              <a:schemeClr val="accent3">
                <a:tint val="65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Omni" pitchFamily="50" charset="-70"/>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75</c:v>
                </c:pt>
                <c:pt idx="1">
                  <c:v>69</c:v>
                </c:pt>
                <c:pt idx="2">
                  <c:v>65</c:v>
                </c:pt>
                <c:pt idx="3">
                  <c:v>84</c:v>
                </c:pt>
              </c:numCache>
            </c:numRef>
          </c:val>
          <c:extLst>
            <c:ext xmlns:c16="http://schemas.microsoft.com/office/drawing/2014/chart" uri="{C3380CC4-5D6E-409C-BE32-E72D297353CC}">
              <c16:uniqueId val="{00000002-3149-4D77-A524-32CAB62C28EA}"/>
            </c:ext>
          </c:extLst>
        </c:ser>
        <c:dLbls>
          <c:dLblPos val="ctr"/>
          <c:showLegendKey val="0"/>
          <c:showVal val="1"/>
          <c:showCatName val="0"/>
          <c:showSerName val="0"/>
          <c:showPercent val="0"/>
          <c:showBubbleSize val="0"/>
        </c:dLbls>
        <c:gapWidth val="150"/>
        <c:overlap val="100"/>
        <c:axId val="91639408"/>
        <c:axId val="91639800"/>
      </c:barChart>
      <c:catAx>
        <c:axId val="91639408"/>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venir Omni" pitchFamily="50" charset="-70"/>
                <a:ea typeface="+mn-ea"/>
                <a:cs typeface="+mn-cs"/>
              </a:defRPr>
            </a:pPr>
            <a:endParaRPr lang="lv-LV"/>
          </a:p>
        </c:txPr>
        <c:crossAx val="91639800"/>
        <c:crossesAt val="0"/>
        <c:auto val="1"/>
        <c:lblAlgn val="ctr"/>
        <c:lblOffset val="100"/>
        <c:noMultiLvlLbl val="0"/>
      </c:catAx>
      <c:valAx>
        <c:axId val="91639800"/>
        <c:scaling>
          <c:orientation val="minMax"/>
        </c:scaling>
        <c:delete val="1"/>
        <c:axPos val="l"/>
        <c:majorGridlines>
          <c:spPr>
            <a:ln w="9525" cap="flat" cmpd="sng" algn="ctr">
              <a:solidFill>
                <a:schemeClr val="bg1">
                  <a:lumMod val="75000"/>
                </a:schemeClr>
              </a:solidFill>
              <a:prstDash val="solid"/>
              <a:round/>
            </a:ln>
            <a:effectLst/>
          </c:spPr>
        </c:majorGridlines>
        <c:numFmt formatCode="0%" sourceLinked="1"/>
        <c:majorTickMark val="none"/>
        <c:minorTickMark val="none"/>
        <c:tickLblPos val="nextTo"/>
        <c:crossAx val="9163940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solidFill>
                <a:latin typeface="Avenir Omni" pitchFamily="50" charset="-70"/>
                <a:ea typeface="+mn-ea"/>
                <a:cs typeface="+mn-cs"/>
              </a:defRPr>
            </a:pPr>
            <a:endParaRPr lang="lv-LV"/>
          </a:p>
        </c:txPr>
      </c:legendEntry>
      <c:layout>
        <c:manualLayout>
          <c:xMode val="edge"/>
          <c:yMode val="edge"/>
          <c:x val="2.8266989297175967E-2"/>
          <c:y val="0.88686805069706964"/>
          <c:w val="0.94102631387855484"/>
          <c:h val="9.88317364136717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Omni" pitchFamily="50" charset="-70"/>
              <a:ea typeface="+mn-ea"/>
              <a:cs typeface="+mn-cs"/>
            </a:defRPr>
          </a:pPr>
          <a:endParaRPr lang="lv-LV"/>
        </a:p>
      </c:txPr>
    </c:legend>
    <c:plotVisOnly val="1"/>
    <c:dispBlanksAs val="gap"/>
    <c:showDLblsOverMax val="0"/>
  </c:chart>
  <c:spPr>
    <a:noFill/>
    <a:ln w="9525" cap="flat" cmpd="sng" algn="ctr">
      <a:noFill/>
      <a:prstDash val="solid"/>
    </a:ln>
    <a:effectLst/>
  </c:spPr>
  <c:txPr>
    <a:bodyPr/>
    <a:lstStyle/>
    <a:p>
      <a:pPr>
        <a:defRPr sz="1400">
          <a:latin typeface="Avenir Omni" pitchFamily="50" charset="-70"/>
        </a:defRPr>
      </a:pPr>
      <a:endParaRPr lang="lv-LV"/>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Sheet1!$B$1</c:f>
              <c:strCache>
                <c:ptCount val="1"/>
                <c:pt idx="0">
                  <c:v>Ilgtermiņa ieguldījumi</c:v>
                </c:pt>
              </c:strCache>
            </c:strRef>
          </c:tx>
          <c:spPr>
            <a:solidFill>
              <a:srgbClr val="525B51"/>
            </a:soli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dLbl>
              <c:idx val="0"/>
              <c:layout>
                <c:manualLayout>
                  <c:x val="-9.8320075150516106E-2"/>
                  <c:y val="2.9893100389974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45-4B07-B0D1-FEEDE620FB03}"/>
                </c:ext>
              </c:extLst>
            </c:dLbl>
            <c:dLbl>
              <c:idx val="1"/>
              <c:layout>
                <c:manualLayout>
                  <c:x val="-0.10050919007373071"/>
                  <c:y val="-5.9786200779952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45-4B07-B0D1-FEEDE620FB03}"/>
                </c:ext>
              </c:extLst>
            </c:dLbl>
            <c:dLbl>
              <c:idx val="2"/>
              <c:layout>
                <c:manualLayout>
                  <c:x val="-7.71358131585248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45-4B07-B0D1-FEEDE620FB03}"/>
                </c:ext>
              </c:extLst>
            </c:dLbl>
            <c:dLbl>
              <c:idx val="3"/>
              <c:layout>
                <c:manualLayout>
                  <c:x val="-7.6102539814248221E-2"/>
                  <c:y val="8.9679301169925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45-4B07-B0D1-FEEDE620FB03}"/>
                </c:ext>
              </c:extLst>
            </c:dLbl>
            <c:dLbl>
              <c:idx val="4"/>
              <c:layout>
                <c:manualLayout>
                  <c:x val="-8.80675834741866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45-4B07-B0D1-FEEDE620FB0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3">
                        <a:lumMod val="20000"/>
                        <a:lumOff val="80000"/>
                      </a:schemeClr>
                    </a:solidFill>
                    <a:latin typeface="CG Times" panose="02020603050405020304"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14.6</c:v>
                </c:pt>
                <c:pt idx="1">
                  <c:v>17.399999999999999</c:v>
                </c:pt>
                <c:pt idx="2">
                  <c:v>6.6</c:v>
                </c:pt>
                <c:pt idx="3">
                  <c:v>2.8</c:v>
                </c:pt>
                <c:pt idx="4">
                  <c:v>10.1</c:v>
                </c:pt>
              </c:numCache>
            </c:numRef>
          </c:val>
          <c:extLst>
            <c:ext xmlns:c16="http://schemas.microsoft.com/office/drawing/2014/chart" uri="{C3380CC4-5D6E-409C-BE32-E72D297353CC}">
              <c16:uniqueId val="{00000005-0545-4B07-B0D1-FEEDE620FB03}"/>
            </c:ext>
          </c:extLst>
        </c:ser>
        <c:dLbls>
          <c:showLegendKey val="0"/>
          <c:showVal val="0"/>
          <c:showCatName val="0"/>
          <c:showSerName val="0"/>
          <c:showPercent val="0"/>
          <c:showBubbleSize val="0"/>
        </c:dLbls>
        <c:gapWidth val="59"/>
        <c:overlap val="-100"/>
        <c:axId val="91640584"/>
        <c:axId val="91640976"/>
      </c:barChart>
      <c:catAx>
        <c:axId val="91640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CG Times" panose="02020603050405020304" pitchFamily="18" charset="0"/>
                <a:ea typeface="+mn-ea"/>
                <a:cs typeface="+mn-cs"/>
              </a:defRPr>
            </a:pPr>
            <a:endParaRPr lang="lv-LV"/>
          </a:p>
        </c:txPr>
        <c:crossAx val="91640976"/>
        <c:crosses val="autoZero"/>
        <c:auto val="1"/>
        <c:lblAlgn val="ctr"/>
        <c:lblOffset val="100"/>
        <c:noMultiLvlLbl val="0"/>
      </c:catAx>
      <c:valAx>
        <c:axId val="91640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G Times" panose="02020603050405020304" pitchFamily="18" charset="0"/>
                <a:ea typeface="+mn-ea"/>
                <a:cs typeface="+mn-cs"/>
              </a:defRPr>
            </a:pPr>
            <a:endParaRPr lang="lv-LV"/>
          </a:p>
        </c:txPr>
        <c:crossAx val="91640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0.1615</cdr:x>
      <cdr:y>0.14865</cdr:y>
    </cdr:from>
    <cdr:to>
      <cdr:x>0.25833</cdr:x>
      <cdr:y>0.2027</cdr:y>
    </cdr:to>
    <cdr:sp macro="" textlink="">
      <cdr:nvSpPr>
        <cdr:cNvPr id="2" name="TextBox 1"/>
        <cdr:cNvSpPr txBox="1"/>
      </cdr:nvSpPr>
      <cdr:spPr>
        <a:xfrm xmlns:a="http://schemas.openxmlformats.org/drawingml/2006/main">
          <a:off x="840700" y="792088"/>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600" b="1" dirty="0">
              <a:latin typeface="CG Times" panose="02020603050405020304" pitchFamily="18" charset="0"/>
            </a:rPr>
            <a:t>772</a:t>
          </a:r>
        </a:p>
      </cdr:txBody>
    </cdr:sp>
  </cdr:relSizeAnchor>
  <cdr:relSizeAnchor xmlns:cdr="http://schemas.openxmlformats.org/drawingml/2006/chartDrawing">
    <cdr:from>
      <cdr:x>0.38907</cdr:x>
      <cdr:y>0.15004</cdr:y>
    </cdr:from>
    <cdr:to>
      <cdr:x>0.48591</cdr:x>
      <cdr:y>0.20409</cdr:y>
    </cdr:to>
    <cdr:sp macro="" textlink="">
      <cdr:nvSpPr>
        <cdr:cNvPr id="3" name="TextBox 1"/>
        <cdr:cNvSpPr txBox="1"/>
      </cdr:nvSpPr>
      <cdr:spPr>
        <a:xfrm xmlns:a="http://schemas.openxmlformats.org/drawingml/2006/main">
          <a:off x="2025345" y="799482"/>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600" b="1" dirty="0">
              <a:latin typeface="CG Times" panose="02020603050405020304" pitchFamily="18" charset="0"/>
            </a:rPr>
            <a:t>811</a:t>
          </a:r>
        </a:p>
      </cdr:txBody>
    </cdr:sp>
  </cdr:relSizeAnchor>
  <cdr:relSizeAnchor xmlns:cdr="http://schemas.openxmlformats.org/drawingml/2006/chartDrawing">
    <cdr:from>
      <cdr:x>0.59657</cdr:x>
      <cdr:y>0.15162</cdr:y>
    </cdr:from>
    <cdr:to>
      <cdr:x>0.6934</cdr:x>
      <cdr:y>0.20568</cdr:y>
    </cdr:to>
    <cdr:sp macro="" textlink="">
      <cdr:nvSpPr>
        <cdr:cNvPr id="4" name="TextBox 1"/>
        <cdr:cNvSpPr txBox="1"/>
      </cdr:nvSpPr>
      <cdr:spPr>
        <a:xfrm xmlns:a="http://schemas.openxmlformats.org/drawingml/2006/main">
          <a:off x="3105465" y="807928"/>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600" b="1" dirty="0">
              <a:latin typeface="CG Times" panose="02020603050405020304" pitchFamily="18" charset="0"/>
            </a:rPr>
            <a:t>848</a:t>
          </a:r>
        </a:p>
      </cdr:txBody>
    </cdr:sp>
  </cdr:relSizeAnchor>
  <cdr:relSizeAnchor xmlns:cdr="http://schemas.openxmlformats.org/drawingml/2006/chartDrawing">
    <cdr:from>
      <cdr:x>0.8179</cdr:x>
      <cdr:y>0.15571</cdr:y>
    </cdr:from>
    <cdr:to>
      <cdr:x>0.91473</cdr:x>
      <cdr:y>0.20977</cdr:y>
    </cdr:to>
    <cdr:sp macro="" textlink="">
      <cdr:nvSpPr>
        <cdr:cNvPr id="5" name="TextBox 1"/>
        <cdr:cNvSpPr txBox="1"/>
      </cdr:nvSpPr>
      <cdr:spPr>
        <a:xfrm xmlns:a="http://schemas.openxmlformats.org/drawingml/2006/main">
          <a:off x="4257593" y="829732"/>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600" b="1" dirty="0">
              <a:latin typeface="CG Times" panose="02020603050405020304" pitchFamily="18" charset="0"/>
            </a:rPr>
            <a:t>899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lv-LV"/>
              <a:t>08.09.2017</a:t>
            </a:r>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15A9507-C214-4352-AA67-412B2313FBFA}" type="slidenum">
              <a:rPr lang="lv-LV" smtClean="0"/>
              <a:t>‹#›</a:t>
            </a:fld>
            <a:endParaRPr lang="lv-LV"/>
          </a:p>
        </p:txBody>
      </p:sp>
    </p:spTree>
    <p:extLst>
      <p:ext uri="{BB962C8B-B14F-4D97-AF65-F5344CB8AC3E}">
        <p14:creationId xmlns:p14="http://schemas.microsoft.com/office/powerpoint/2010/main" val="130188232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r>
              <a:rPr lang="lv-LV"/>
              <a:t>08.09.2017</a:t>
            </a: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E933265-C436-4009-8F26-AC9FFA4CD59F}" type="slidenum">
              <a:rPr lang="lv-LV" smtClean="0"/>
              <a:t>‹#›</a:t>
            </a:fld>
            <a:endParaRPr lang="lv-LV"/>
          </a:p>
        </p:txBody>
      </p:sp>
    </p:spTree>
    <p:extLst>
      <p:ext uri="{BB962C8B-B14F-4D97-AF65-F5344CB8AC3E}">
        <p14:creationId xmlns:p14="http://schemas.microsoft.com/office/powerpoint/2010/main" val="40344548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Datuma vietturis 3"/>
          <p:cNvSpPr>
            <a:spLocks noGrp="1"/>
          </p:cNvSpPr>
          <p:nvPr>
            <p:ph type="dt" idx="1"/>
          </p:nvPr>
        </p:nvSpPr>
        <p:spPr/>
        <p:txBody>
          <a:bodyPr/>
          <a:lstStyle/>
          <a:p>
            <a:r>
              <a:rPr lang="lv-LV"/>
              <a:t>08.09.2017</a:t>
            </a:r>
          </a:p>
        </p:txBody>
      </p:sp>
      <p:sp>
        <p:nvSpPr>
          <p:cNvPr id="5" name="Slaida numura vietturis 4"/>
          <p:cNvSpPr>
            <a:spLocks noGrp="1"/>
          </p:cNvSpPr>
          <p:nvPr>
            <p:ph type="sldNum" sz="quarter" idx="5"/>
          </p:nvPr>
        </p:nvSpPr>
        <p:spPr/>
        <p:txBody>
          <a:bodyPr/>
          <a:lstStyle/>
          <a:p>
            <a:fld id="{8E933265-C436-4009-8F26-AC9FFA4CD59F}" type="slidenum">
              <a:rPr lang="lv-LV" smtClean="0"/>
              <a:t>2</a:t>
            </a:fld>
            <a:endParaRPr lang="lv-LV"/>
          </a:p>
        </p:txBody>
      </p:sp>
    </p:spTree>
    <p:extLst>
      <p:ext uri="{BB962C8B-B14F-4D97-AF65-F5344CB8AC3E}">
        <p14:creationId xmlns:p14="http://schemas.microsoft.com/office/powerpoint/2010/main" val="48332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08DD44D8-7681-484F-B34A-643638EC3F65}" type="datetimeFigureOut">
              <a:rPr lang="lv-LV" smtClean="0"/>
              <a:t>19.02.2019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89214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8DD44D8-7681-484F-B34A-643638EC3F65}" type="datetimeFigureOut">
              <a:rPr lang="lv-LV" smtClean="0"/>
              <a:t>19.02.2019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77124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8DD44D8-7681-484F-B34A-643638EC3F65}" type="datetimeFigureOut">
              <a:rPr lang="lv-LV" smtClean="0"/>
              <a:t>19.02.2019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181234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8DD44D8-7681-484F-B34A-643638EC3F65}" type="datetimeFigureOut">
              <a:rPr lang="lv-LV" smtClean="0"/>
              <a:t>19.02.2019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198891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D44D8-7681-484F-B34A-643638EC3F65}" type="datetimeFigureOut">
              <a:rPr lang="lv-LV" smtClean="0"/>
              <a:t>19.02.2019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248590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08DD44D8-7681-484F-B34A-643638EC3F65}" type="datetimeFigureOut">
              <a:rPr lang="lv-LV" smtClean="0"/>
              <a:t>19.02.2019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100440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08DD44D8-7681-484F-B34A-643638EC3F65}" type="datetimeFigureOut">
              <a:rPr lang="lv-LV" smtClean="0"/>
              <a:t>19.02.2019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96078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08DD44D8-7681-484F-B34A-643638EC3F65}" type="datetimeFigureOut">
              <a:rPr lang="lv-LV" smtClean="0"/>
              <a:t>19.02.2019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156792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D44D8-7681-484F-B34A-643638EC3F65}" type="datetimeFigureOut">
              <a:rPr lang="lv-LV" smtClean="0"/>
              <a:t>19.02.2019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337679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DD44D8-7681-484F-B34A-643638EC3F65}" type="datetimeFigureOut">
              <a:rPr lang="lv-LV" smtClean="0"/>
              <a:t>19.02.2019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422927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DD44D8-7681-484F-B34A-643638EC3F65}" type="datetimeFigureOut">
              <a:rPr lang="lv-LV" smtClean="0"/>
              <a:t>19.02.2019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D5DBAFF-0C6E-489B-A2FF-89DDDA9B241C}" type="slidenum">
              <a:rPr lang="lv-LV" smtClean="0"/>
              <a:t>‹#›</a:t>
            </a:fld>
            <a:endParaRPr lang="lv-LV"/>
          </a:p>
        </p:txBody>
      </p:sp>
    </p:spTree>
    <p:extLst>
      <p:ext uri="{BB962C8B-B14F-4D97-AF65-F5344CB8AC3E}">
        <p14:creationId xmlns:p14="http://schemas.microsoft.com/office/powerpoint/2010/main" val="294480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D44D8-7681-484F-B34A-643638EC3F65}" type="datetimeFigureOut">
              <a:rPr lang="lv-LV" smtClean="0"/>
              <a:t>19.02.2019</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DBAFF-0C6E-489B-A2FF-89DDDA9B241C}" type="slidenum">
              <a:rPr lang="lv-LV" smtClean="0"/>
              <a:t>‹#›</a:t>
            </a:fld>
            <a:endParaRPr lang="lv-LV"/>
          </a:p>
        </p:txBody>
      </p:sp>
    </p:spTree>
    <p:extLst>
      <p:ext uri="{BB962C8B-B14F-4D97-AF65-F5344CB8AC3E}">
        <p14:creationId xmlns:p14="http://schemas.microsoft.com/office/powerpoint/2010/main" val="134384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061894"/>
            <a:ext cx="7200800" cy="2280240"/>
          </a:xfrm>
          <a:ln w="57150">
            <a:solidFill>
              <a:schemeClr val="bg1"/>
            </a:solidFill>
          </a:ln>
        </p:spPr>
        <p:txBody>
          <a:bodyPr>
            <a:normAutofit/>
          </a:bodyPr>
          <a:lstStyle/>
          <a:p>
            <a:r>
              <a:rPr lang="lv-LV" sz="5400" dirty="0">
                <a:solidFill>
                  <a:schemeClr val="bg1"/>
                </a:solidFill>
                <a:latin typeface="Avenir Omni" pitchFamily="50" charset="-70"/>
              </a:rPr>
              <a:t>LATGALES </a:t>
            </a:r>
            <a:r>
              <a:rPr lang="lv-LV" sz="2800" b="1" cap="small" dirty="0">
                <a:solidFill>
                  <a:schemeClr val="accent1">
                    <a:lumMod val="50000"/>
                  </a:schemeClr>
                </a:solidFill>
                <a:latin typeface="Avenir Omni" pitchFamily="50" charset="-70"/>
                <a:ea typeface="+mn-ea"/>
                <a:cs typeface="+mn-cs"/>
              </a:rPr>
              <a:t/>
            </a:r>
            <a:br>
              <a:rPr lang="lv-LV" sz="2800" b="1" cap="small" dirty="0">
                <a:solidFill>
                  <a:schemeClr val="accent1">
                    <a:lumMod val="50000"/>
                  </a:schemeClr>
                </a:solidFill>
                <a:latin typeface="Avenir Omni" pitchFamily="50" charset="-70"/>
                <a:ea typeface="+mn-ea"/>
                <a:cs typeface="+mn-cs"/>
              </a:rPr>
            </a:br>
            <a:r>
              <a:rPr lang="lv-LV" sz="4000" dirty="0">
                <a:solidFill>
                  <a:schemeClr val="bg1"/>
                </a:solidFill>
                <a:latin typeface="Avenir Omni" pitchFamily="50" charset="-70"/>
              </a:rPr>
              <a:t>SPECIĀLĀS EKONOMISKĀS ZONAS</a:t>
            </a:r>
          </a:p>
        </p:txBody>
      </p:sp>
      <p:sp>
        <p:nvSpPr>
          <p:cNvPr id="8" name="Subtitle 2"/>
          <p:cNvSpPr>
            <a:spLocks noGrp="1"/>
          </p:cNvSpPr>
          <p:nvPr>
            <p:ph type="subTitle" idx="1"/>
          </p:nvPr>
        </p:nvSpPr>
        <p:spPr>
          <a:xfrm>
            <a:off x="755576" y="5517232"/>
            <a:ext cx="7848872" cy="697632"/>
          </a:xfrm>
        </p:spPr>
        <p:txBody>
          <a:bodyPr>
            <a:noAutofit/>
          </a:bodyPr>
          <a:lstStyle/>
          <a:p>
            <a:r>
              <a:rPr lang="lv-LV" sz="2800" b="1" cap="small" dirty="0">
                <a:solidFill>
                  <a:schemeClr val="accent3">
                    <a:lumMod val="40000"/>
                    <a:lumOff val="60000"/>
                  </a:schemeClr>
                </a:solidFill>
                <a:latin typeface="Avenir Omni" pitchFamily="50" charset="-70"/>
              </a:rPr>
              <a:t>Latgales SEZ un Rēzeknes SEZ aktualitātes un regulējums kontekstā ar NAP 2021-2027</a:t>
            </a:r>
          </a:p>
        </p:txBody>
      </p:sp>
      <p:pic>
        <p:nvPicPr>
          <p:cNvPr id="4" name="Picture 3"/>
          <p:cNvPicPr>
            <a:picLocks noChangeAspect="1"/>
          </p:cNvPicPr>
          <p:nvPr/>
        </p:nvPicPr>
        <p:blipFill>
          <a:blip r:embed="rId2"/>
          <a:stretch>
            <a:fillRect/>
          </a:stretch>
        </p:blipFill>
        <p:spPr>
          <a:xfrm>
            <a:off x="0" y="-16797"/>
            <a:ext cx="9144000" cy="2869733"/>
          </a:xfrm>
          <a:prstGeom prst="rect">
            <a:avLst/>
          </a:prstGeom>
          <a:solidFill>
            <a:schemeClr val="bg2">
              <a:lumMod val="25000"/>
            </a:schemeClr>
          </a:solidFill>
        </p:spPr>
      </p:pic>
    </p:spTree>
    <p:extLst>
      <p:ext uri="{BB962C8B-B14F-4D97-AF65-F5344CB8AC3E}">
        <p14:creationId xmlns:p14="http://schemas.microsoft.com/office/powerpoint/2010/main" val="217305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727" y="-38883"/>
            <a:ext cx="9144000" cy="1584451"/>
          </a:xfrm>
          <a:prstGeom prst="rect">
            <a:avLst/>
          </a:prstGeom>
        </p:spPr>
      </p:pic>
      <p:sp>
        <p:nvSpPr>
          <p:cNvPr id="8" name="Title 1"/>
          <p:cNvSpPr txBox="1">
            <a:spLocks/>
          </p:cNvSpPr>
          <p:nvPr/>
        </p:nvSpPr>
        <p:spPr>
          <a:xfrm>
            <a:off x="2483768" y="611118"/>
            <a:ext cx="4680520" cy="878616"/>
          </a:xfrm>
          <a:prstGeom prst="rect">
            <a:avLst/>
          </a:prstGeom>
          <a:solidFill>
            <a:srgbClr val="080808">
              <a:alpha val="30196"/>
            </a:srgbClr>
          </a:solidFill>
          <a:ln w="5715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RĒZEKNES SEZ </a:t>
            </a:r>
          </a:p>
        </p:txBody>
      </p:sp>
      <p:sp>
        <p:nvSpPr>
          <p:cNvPr id="14" name="Subtitle 2"/>
          <p:cNvSpPr txBox="1">
            <a:spLocks/>
          </p:cNvSpPr>
          <p:nvPr/>
        </p:nvSpPr>
        <p:spPr>
          <a:xfrm>
            <a:off x="323528" y="1628800"/>
            <a:ext cx="8496944" cy="69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lv-LV" b="1" cap="small" dirty="0">
                <a:solidFill>
                  <a:srgbClr val="1E2B3F"/>
                </a:solidFill>
                <a:latin typeface="Avenir Omni" pitchFamily="50" charset="-70"/>
              </a:rPr>
              <a:t>Ilgtermiņa ieguldījumu apjoms (milj. eiro)</a:t>
            </a:r>
          </a:p>
        </p:txBody>
      </p:sp>
      <p:graphicFrame>
        <p:nvGraphicFramePr>
          <p:cNvPr id="11" name="Content Placeholder 6"/>
          <p:cNvGraphicFramePr>
            <a:graphicFrameLocks noGrp="1"/>
          </p:cNvGraphicFramePr>
          <p:nvPr>
            <p:ph idx="1"/>
            <p:extLst>
              <p:ext uri="{D42A27DB-BD31-4B8C-83A1-F6EECF244321}">
                <p14:modId xmlns:p14="http://schemas.microsoft.com/office/powerpoint/2010/main" val="3141694734"/>
              </p:ext>
            </p:extLst>
          </p:nvPr>
        </p:nvGraphicFramePr>
        <p:xfrm>
          <a:off x="894129" y="2369178"/>
          <a:ext cx="6486183"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44208" y="2492896"/>
            <a:ext cx="2376264" cy="1631216"/>
          </a:xfrm>
          <a:prstGeom prst="rect">
            <a:avLst/>
          </a:prstGeom>
          <a:noFill/>
        </p:spPr>
        <p:txBody>
          <a:bodyPr wrap="square" rtlCol="0">
            <a:spAutoFit/>
          </a:bodyPr>
          <a:lstStyle/>
          <a:p>
            <a:r>
              <a:rPr lang="lv-LV" sz="2000" cap="small" dirty="0">
                <a:solidFill>
                  <a:srgbClr val="1E2B3F"/>
                </a:solidFill>
                <a:latin typeface="Avenir Omni" pitchFamily="50" charset="-70"/>
              </a:rPr>
              <a:t>Pēdējos 5 gados - </a:t>
            </a:r>
          </a:p>
          <a:p>
            <a:r>
              <a:rPr lang="lv-LV" sz="2000" b="1" cap="small" dirty="0">
                <a:solidFill>
                  <a:srgbClr val="1E2B3F"/>
                </a:solidFill>
                <a:latin typeface="Avenir Omni" pitchFamily="50" charset="-70"/>
              </a:rPr>
              <a:t>51,98 milj. eiro</a:t>
            </a:r>
          </a:p>
          <a:p>
            <a:endParaRPr lang="lv-LV" sz="2000" cap="small" dirty="0">
              <a:solidFill>
                <a:srgbClr val="1E2B3F"/>
              </a:solidFill>
              <a:latin typeface="Avenir Omni" pitchFamily="50" charset="-70"/>
            </a:endParaRPr>
          </a:p>
          <a:p>
            <a:r>
              <a:rPr lang="lv-LV" sz="2000" cap="small" dirty="0">
                <a:solidFill>
                  <a:srgbClr val="1E2B3F"/>
                </a:solidFill>
                <a:latin typeface="Avenir Omni" pitchFamily="50" charset="-70"/>
              </a:rPr>
              <a:t>Kopš dibināšanas: </a:t>
            </a:r>
            <a:r>
              <a:rPr lang="lv-LV" sz="2000" b="1" cap="small" dirty="0">
                <a:solidFill>
                  <a:srgbClr val="1E2B3F"/>
                </a:solidFill>
                <a:latin typeface="Avenir Omni" pitchFamily="50" charset="-70"/>
              </a:rPr>
              <a:t>152,88 milj. eiro</a:t>
            </a:r>
          </a:p>
        </p:txBody>
      </p:sp>
    </p:spTree>
    <p:extLst>
      <p:ext uri="{BB962C8B-B14F-4D97-AF65-F5344CB8AC3E}">
        <p14:creationId xmlns:p14="http://schemas.microsoft.com/office/powerpoint/2010/main" val="324899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132856"/>
            <a:ext cx="6048672" cy="1368152"/>
          </a:xfrm>
          <a:ln w="57150">
            <a:solidFill>
              <a:schemeClr val="bg1"/>
            </a:solidFill>
          </a:ln>
        </p:spPr>
        <p:txBody>
          <a:bodyPr>
            <a:normAutofit/>
          </a:bodyPr>
          <a:lstStyle/>
          <a:p>
            <a:r>
              <a:rPr lang="lv-LV" sz="5400" dirty="0">
                <a:solidFill>
                  <a:schemeClr val="bg1"/>
                </a:solidFill>
                <a:latin typeface="Avenir Omni" pitchFamily="50" charset="-70"/>
              </a:rPr>
              <a:t>Latgales SEZ </a:t>
            </a:r>
          </a:p>
        </p:txBody>
      </p:sp>
      <p:sp>
        <p:nvSpPr>
          <p:cNvPr id="3" name="Subtitle 2"/>
          <p:cNvSpPr>
            <a:spLocks noGrp="1"/>
          </p:cNvSpPr>
          <p:nvPr>
            <p:ph type="subTitle" idx="1"/>
          </p:nvPr>
        </p:nvSpPr>
        <p:spPr>
          <a:xfrm>
            <a:off x="755576" y="5517232"/>
            <a:ext cx="7848872" cy="697632"/>
          </a:xfrm>
        </p:spPr>
        <p:txBody>
          <a:bodyPr>
            <a:normAutofit/>
          </a:bodyPr>
          <a:lstStyle/>
          <a:p>
            <a:r>
              <a:rPr lang="lv-LV" b="1" cap="small" dirty="0">
                <a:solidFill>
                  <a:schemeClr val="accent3">
                    <a:lumMod val="40000"/>
                    <a:lumOff val="60000"/>
                  </a:schemeClr>
                </a:solidFill>
                <a:latin typeface="Avenir Omni" pitchFamily="50" charset="-70"/>
              </a:rPr>
              <a:t>Aktualitātes</a:t>
            </a:r>
          </a:p>
        </p:txBody>
      </p:sp>
    </p:spTree>
    <p:extLst>
      <p:ext uri="{BB962C8B-B14F-4D97-AF65-F5344CB8AC3E}">
        <p14:creationId xmlns:p14="http://schemas.microsoft.com/office/powerpoint/2010/main" val="201445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898"/>
            <a:ext cx="9144000" cy="1584451"/>
          </a:xfrm>
          <a:prstGeom prst="rect">
            <a:avLst/>
          </a:prstGeom>
        </p:spPr>
      </p:pic>
      <p:sp>
        <p:nvSpPr>
          <p:cNvPr id="11" name="Subtitle 2"/>
          <p:cNvSpPr txBox="1">
            <a:spLocks/>
          </p:cNvSpPr>
          <p:nvPr/>
        </p:nvSpPr>
        <p:spPr>
          <a:xfrm>
            <a:off x="318356" y="1585981"/>
            <a:ext cx="8496944" cy="69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lv-LV" b="1" dirty="0"/>
              <a:t>Darbības rezultatīvie rādītāji no 2017.gada</a:t>
            </a:r>
            <a:endParaRPr lang="lv-LV" b="1" cap="small" dirty="0">
              <a:solidFill>
                <a:srgbClr val="1E2B3F"/>
              </a:solidFill>
              <a:latin typeface="Avenir Omni" pitchFamily="50" charset="-70"/>
            </a:endParaRPr>
          </a:p>
        </p:txBody>
      </p:sp>
      <p:sp>
        <p:nvSpPr>
          <p:cNvPr id="3" name="AutoShape 8" descr="Attēlu rezultāti vaicājumam “box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4" name="AutoShape 10" descr="Attēlu rezultāti vaicājumam “box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5" name="AutoShape 12" descr="Attēlu rezultāti vaicājumam “box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6" name="AutoShape 14" descr="Attēlu rezultāti vaicājumam “box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7" name="AutoShape 16" descr="Attēlu rezultāti vaicājumam “box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grpSp>
        <p:nvGrpSpPr>
          <p:cNvPr id="16" name="Group 15"/>
          <p:cNvGrpSpPr/>
          <p:nvPr/>
        </p:nvGrpSpPr>
        <p:grpSpPr>
          <a:xfrm>
            <a:off x="4647125" y="5301208"/>
            <a:ext cx="1225302" cy="1225302"/>
            <a:chOff x="5076056" y="3912130"/>
            <a:chExt cx="1225302" cy="1225302"/>
          </a:xfrm>
        </p:grpSpPr>
        <p:sp>
          <p:nvSpPr>
            <p:cNvPr id="23" name="Oval 22"/>
            <p:cNvSpPr/>
            <p:nvPr/>
          </p:nvSpPr>
          <p:spPr>
            <a:xfrm>
              <a:off x="5076056" y="3912130"/>
              <a:ext cx="1225302" cy="1225302"/>
            </a:xfrm>
            <a:prstGeom prst="ellipse">
              <a:avLst/>
            </a:prstGeom>
            <a:solidFill>
              <a:srgbClr val="3F5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44" name="Picture 20" descr="Attēlu rezultāti vaicājumam “box icon”"/>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284168" y="4120242"/>
              <a:ext cx="809077" cy="809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709753" y="5280830"/>
            <a:ext cx="1225302" cy="1225302"/>
            <a:chOff x="322362" y="3717032"/>
            <a:chExt cx="1225302" cy="1225302"/>
          </a:xfrm>
        </p:grpSpPr>
        <p:sp>
          <p:nvSpPr>
            <p:cNvPr id="8" name="Oval 7"/>
            <p:cNvSpPr/>
            <p:nvPr/>
          </p:nvSpPr>
          <p:spPr>
            <a:xfrm>
              <a:off x="322362" y="3717032"/>
              <a:ext cx="1225302" cy="122530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30" name="Picture 6" descr="Attēlu rezultāti vaicājumam “gear icon”"/>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476309" y="3870978"/>
              <a:ext cx="917408" cy="9174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76427" y="5301208"/>
            <a:ext cx="1225302" cy="1225302"/>
            <a:chOff x="2987824" y="3826108"/>
            <a:chExt cx="1225302" cy="1225302"/>
          </a:xfrm>
        </p:grpSpPr>
        <p:sp>
          <p:nvSpPr>
            <p:cNvPr id="22" name="Oval 21"/>
            <p:cNvSpPr/>
            <p:nvPr/>
          </p:nvSpPr>
          <p:spPr>
            <a:xfrm>
              <a:off x="2987824" y="3826108"/>
              <a:ext cx="1225302" cy="1225302"/>
            </a:xfrm>
            <a:prstGeom prst="ellipse">
              <a:avLst/>
            </a:prstGeom>
            <a:solidFill>
              <a:srgbClr val="3F5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28" name="Picture 4" descr="Attēlu rezultāti vaicājumam “wood icon”"/>
            <p:cNvPicPr>
              <a:picLocks noChangeAspect="1" noChangeArrowheads="1"/>
            </p:cNvPicPr>
            <p:nvPr/>
          </p:nvPicPr>
          <p:blipFill rotWithShape="1">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5641" t="3894" r="68754" b="70474"/>
            <a:stretch/>
          </p:blipFill>
          <p:spPr bwMode="auto">
            <a:xfrm>
              <a:off x="3152254" y="4016982"/>
              <a:ext cx="896442" cy="843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080320" y="5280830"/>
            <a:ext cx="1225302" cy="1225302"/>
            <a:chOff x="3423684" y="3312493"/>
            <a:chExt cx="1225302" cy="1225302"/>
          </a:xfrm>
        </p:grpSpPr>
        <p:sp>
          <p:nvSpPr>
            <p:cNvPr id="24" name="Oval 23"/>
            <p:cNvSpPr/>
            <p:nvPr/>
          </p:nvSpPr>
          <p:spPr>
            <a:xfrm>
              <a:off x="3423684" y="3312493"/>
              <a:ext cx="1225302" cy="1225302"/>
            </a:xfrm>
            <a:prstGeom prst="ellipse">
              <a:avLst/>
            </a:prstGeom>
            <a:solidFill>
              <a:srgbClr val="4C5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46" name="Picture 22" descr="Attēlu rezultāti vaicājumam “warehouse icon”"/>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3596455" y="3449923"/>
              <a:ext cx="879760" cy="879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7635009" y="5262106"/>
            <a:ext cx="1225302" cy="1225302"/>
            <a:chOff x="5292080" y="3449923"/>
            <a:chExt cx="1225302" cy="1225302"/>
          </a:xfrm>
        </p:grpSpPr>
        <p:sp>
          <p:nvSpPr>
            <p:cNvPr id="29" name="Oval 28"/>
            <p:cNvSpPr/>
            <p:nvPr/>
          </p:nvSpPr>
          <p:spPr>
            <a:xfrm>
              <a:off x="5292080" y="3449923"/>
              <a:ext cx="1225302" cy="122530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48" name="Picture 24" descr="Attēlu rezultāti vaicājumam “food icon”"/>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5560088" y="3717031"/>
              <a:ext cx="689285" cy="6892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3107826" y="5301208"/>
            <a:ext cx="1225302" cy="1225302"/>
            <a:chOff x="2012902" y="3284984"/>
            <a:chExt cx="1225302" cy="1225302"/>
          </a:xfrm>
        </p:grpSpPr>
        <p:sp>
          <p:nvSpPr>
            <p:cNvPr id="32" name="Oval 31"/>
            <p:cNvSpPr/>
            <p:nvPr/>
          </p:nvSpPr>
          <p:spPr>
            <a:xfrm>
              <a:off x="2012902" y="3284984"/>
              <a:ext cx="1225302" cy="1225302"/>
            </a:xfrm>
            <a:prstGeom prst="ellipse">
              <a:avLst/>
            </a:prstGeom>
            <a:solidFill>
              <a:srgbClr val="4C5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50" name="Picture 26" descr="Attēlu rezultāti vaicājumam “drill icon”"/>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2301074" y="3479862"/>
              <a:ext cx="835546" cy="835546"/>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itle 1"/>
          <p:cNvSpPr txBox="1">
            <a:spLocks/>
          </p:cNvSpPr>
          <p:nvPr/>
        </p:nvSpPr>
        <p:spPr>
          <a:xfrm>
            <a:off x="2306865" y="769937"/>
            <a:ext cx="4680520" cy="739069"/>
          </a:xfrm>
          <a:prstGeom prst="rect">
            <a:avLst/>
          </a:prstGeom>
          <a:solidFill>
            <a:srgbClr val="080808">
              <a:alpha val="30196"/>
            </a:srgbClr>
          </a:solidFill>
          <a:ln w="57150">
            <a:solidFill>
              <a:schemeClr val="bg1"/>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LATGALES SEZ </a:t>
            </a:r>
          </a:p>
        </p:txBody>
      </p:sp>
      <p:sp>
        <p:nvSpPr>
          <p:cNvPr id="31" name="Content Placeholder 2"/>
          <p:cNvSpPr>
            <a:spLocks noGrp="1"/>
          </p:cNvSpPr>
          <p:nvPr>
            <p:ph idx="1"/>
          </p:nvPr>
        </p:nvSpPr>
        <p:spPr>
          <a:xfrm>
            <a:off x="570384" y="2295635"/>
            <a:ext cx="7992888" cy="2985195"/>
          </a:xfrm>
        </p:spPr>
        <p:txBody>
          <a:bodyPr>
            <a:normAutofit fontScale="92500" lnSpcReduction="10000"/>
          </a:bodyPr>
          <a:lstStyle/>
          <a:p>
            <a:pPr marL="457200" indent="-457200">
              <a:buFont typeface="Calibri" panose="020F0502020204030204" pitchFamily="34" charset="0"/>
              <a:buChar char="▪"/>
            </a:pPr>
            <a:r>
              <a:rPr lang="lv-LV" sz="2800" b="1" dirty="0">
                <a:solidFill>
                  <a:srgbClr val="1E2B3F"/>
                </a:solidFill>
                <a:latin typeface="Avenir Omni" pitchFamily="50" charset="-70"/>
              </a:rPr>
              <a:t>12 </a:t>
            </a:r>
            <a:r>
              <a:rPr lang="lv-LV" sz="2800" dirty="0">
                <a:solidFill>
                  <a:srgbClr val="1E2B3F"/>
                </a:solidFill>
                <a:latin typeface="Avenir Omni" pitchFamily="50" charset="-70"/>
              </a:rPr>
              <a:t>kapitālsabiedrības</a:t>
            </a:r>
          </a:p>
          <a:p>
            <a:pPr marL="457200" indent="-457200">
              <a:buFont typeface="Calibri" panose="020F0502020204030204" pitchFamily="34" charset="0"/>
              <a:buChar char="▪"/>
            </a:pPr>
            <a:r>
              <a:rPr lang="lv-LV" sz="2800" b="1" dirty="0">
                <a:solidFill>
                  <a:srgbClr val="1E2B3F"/>
                </a:solidFill>
                <a:latin typeface="Avenir Omni" pitchFamily="50" charset="-70"/>
              </a:rPr>
              <a:t>Nozares:</a:t>
            </a:r>
            <a:r>
              <a:rPr lang="lv-LV" sz="2800" dirty="0">
                <a:solidFill>
                  <a:srgbClr val="1E2B3F"/>
                </a:solidFill>
                <a:latin typeface="Avenir Omni" pitchFamily="50" charset="-70"/>
              </a:rPr>
              <a:t> kokapstrāde, metālapstrāde, tekstilrūpniecība u.c.</a:t>
            </a:r>
          </a:p>
          <a:p>
            <a:pPr marL="457200" indent="-457200">
              <a:buFont typeface="Calibri" panose="020F0502020204030204" pitchFamily="34" charset="0"/>
              <a:buChar char="▪"/>
            </a:pPr>
            <a:r>
              <a:rPr lang="lv-LV" sz="2800" dirty="0">
                <a:solidFill>
                  <a:srgbClr val="1E2B3F"/>
                </a:solidFill>
                <a:latin typeface="Avenir Omni" pitchFamily="50" charset="-70"/>
              </a:rPr>
              <a:t>Noslēgti </a:t>
            </a:r>
            <a:r>
              <a:rPr lang="lv-LV" sz="2800" b="1" dirty="0">
                <a:solidFill>
                  <a:srgbClr val="1E2B3F"/>
                </a:solidFill>
                <a:latin typeface="Avenir Omni" pitchFamily="50" charset="-70"/>
              </a:rPr>
              <a:t>16 līgumi </a:t>
            </a:r>
            <a:r>
              <a:rPr lang="lv-LV" sz="2800" dirty="0">
                <a:solidFill>
                  <a:srgbClr val="1E2B3F"/>
                </a:solidFill>
                <a:latin typeface="Avenir Omni" pitchFamily="50" charset="-70"/>
              </a:rPr>
              <a:t>par ieguldījumu projektu īstenošanu</a:t>
            </a:r>
          </a:p>
          <a:p>
            <a:pPr marL="457200" indent="-457200">
              <a:buFont typeface="Calibri" panose="020F0502020204030204" pitchFamily="34" charset="0"/>
              <a:buChar char="▪"/>
            </a:pPr>
            <a:r>
              <a:rPr lang="lv-LV" sz="2800" dirty="0">
                <a:solidFill>
                  <a:srgbClr val="1E2B3F"/>
                </a:solidFill>
                <a:latin typeface="Avenir Omni" pitchFamily="50" charset="-70"/>
              </a:rPr>
              <a:t>Pabeigta </a:t>
            </a:r>
            <a:r>
              <a:rPr lang="lv-LV" sz="2800" b="1" dirty="0">
                <a:solidFill>
                  <a:srgbClr val="1E2B3F"/>
                </a:solidFill>
                <a:latin typeface="Avenir Omni" pitchFamily="50" charset="-70"/>
              </a:rPr>
              <a:t>6</a:t>
            </a:r>
            <a:r>
              <a:rPr lang="lv-LV" sz="2800" dirty="0">
                <a:solidFill>
                  <a:srgbClr val="1E2B3F"/>
                </a:solidFill>
                <a:latin typeface="Avenir Omni" pitchFamily="50" charset="-70"/>
              </a:rPr>
              <a:t> ieguldījumu projektu īstenošana</a:t>
            </a:r>
          </a:p>
          <a:p>
            <a:pPr marL="457200" indent="-457200">
              <a:buFont typeface="Calibri" panose="020F0502020204030204" pitchFamily="34" charset="0"/>
              <a:buChar char="▪"/>
            </a:pPr>
            <a:r>
              <a:rPr lang="lv-LV" sz="2800" dirty="0">
                <a:solidFill>
                  <a:srgbClr val="1E2B3F"/>
                </a:solidFill>
                <a:latin typeface="Avenir Omni" pitchFamily="50" charset="-70"/>
              </a:rPr>
              <a:t>Latgales SEZ teritorija </a:t>
            </a:r>
            <a:r>
              <a:rPr lang="lv-LV" sz="2800" b="1" dirty="0">
                <a:solidFill>
                  <a:srgbClr val="1E2B3F"/>
                </a:solidFill>
                <a:latin typeface="Avenir Omni" pitchFamily="50" charset="-70"/>
              </a:rPr>
              <a:t>63,5 ha</a:t>
            </a:r>
          </a:p>
          <a:p>
            <a:pPr marL="457200" indent="-457200">
              <a:buFont typeface="Calibri" panose="020F0502020204030204" pitchFamily="34" charset="0"/>
              <a:buChar char="▪"/>
            </a:pPr>
            <a:r>
              <a:rPr lang="lv-LV" sz="2800" b="1" dirty="0">
                <a:solidFill>
                  <a:srgbClr val="1E2B3F"/>
                </a:solidFill>
                <a:latin typeface="Avenir Omni" pitchFamily="50" charset="-70"/>
              </a:rPr>
              <a:t>Investīcijas </a:t>
            </a:r>
            <a:r>
              <a:rPr lang="lv-LV" sz="2800" dirty="0">
                <a:solidFill>
                  <a:srgbClr val="1E2B3F"/>
                </a:solidFill>
                <a:latin typeface="Avenir Omni" pitchFamily="50" charset="-70"/>
              </a:rPr>
              <a:t>5,5 miljonu eiro</a:t>
            </a:r>
            <a:endParaRPr lang="lv-LV" sz="2800" b="1" dirty="0">
              <a:solidFill>
                <a:srgbClr val="1E2B3F"/>
              </a:solidFill>
              <a:latin typeface="Avenir Omni" pitchFamily="50" charset="-70"/>
            </a:endParaRPr>
          </a:p>
          <a:p>
            <a:pPr marL="457200" indent="-457200">
              <a:buFont typeface="Calibri" panose="020F0502020204030204" pitchFamily="34" charset="0"/>
              <a:buChar char="▪"/>
            </a:pPr>
            <a:endParaRPr lang="lv-LV" sz="2800" dirty="0">
              <a:solidFill>
                <a:srgbClr val="1E2B3F"/>
              </a:solidFill>
              <a:latin typeface="Avenir Omni" pitchFamily="50" charset="-70"/>
            </a:endParaRPr>
          </a:p>
          <a:p>
            <a:endParaRPr lang="lv-LV" dirty="0"/>
          </a:p>
        </p:txBody>
      </p:sp>
    </p:spTree>
    <p:extLst>
      <p:ext uri="{BB962C8B-B14F-4D97-AF65-F5344CB8AC3E}">
        <p14:creationId xmlns:p14="http://schemas.microsoft.com/office/powerpoint/2010/main" val="59481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262"/>
            <a:ext cx="9144000" cy="1584451"/>
          </a:xfrm>
          <a:prstGeom prst="rect">
            <a:avLst/>
          </a:prstGeom>
        </p:spPr>
      </p:pic>
      <p:sp>
        <p:nvSpPr>
          <p:cNvPr id="5" name="Flowchart: Connector 4"/>
          <p:cNvSpPr>
            <a:spLocks noChangeAspect="1"/>
          </p:cNvSpPr>
          <p:nvPr/>
        </p:nvSpPr>
        <p:spPr>
          <a:xfrm>
            <a:off x="152852" y="3068960"/>
            <a:ext cx="2952328" cy="2952328"/>
          </a:xfrm>
          <a:prstGeom prst="flowChartConnector">
            <a:avLst/>
          </a:prstGeom>
          <a:solidFill>
            <a:srgbClr val="404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cap="small" dirty="0">
                <a:solidFill>
                  <a:prstClr val="white"/>
                </a:solidFill>
                <a:latin typeface="Avenir Omni" pitchFamily="50" charset="-70"/>
              </a:rPr>
              <a:t>49,6 milj. eiro </a:t>
            </a:r>
            <a:r>
              <a:rPr lang="lv-LV" sz="2400" cap="small" dirty="0">
                <a:solidFill>
                  <a:prstClr val="white"/>
                </a:solidFill>
                <a:latin typeface="Avenir Omni" pitchFamily="50" charset="-70"/>
              </a:rPr>
              <a:t>apgrozījums</a:t>
            </a:r>
          </a:p>
        </p:txBody>
      </p:sp>
      <p:sp>
        <p:nvSpPr>
          <p:cNvPr id="11" name="Subtitle 2"/>
          <p:cNvSpPr txBox="1">
            <a:spLocks/>
          </p:cNvSpPr>
          <p:nvPr/>
        </p:nvSpPr>
        <p:spPr>
          <a:xfrm>
            <a:off x="323528" y="1772816"/>
            <a:ext cx="8496944"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lv-LV" b="1" cap="small" dirty="0">
                <a:solidFill>
                  <a:srgbClr val="1E2B3F"/>
                </a:solidFill>
                <a:latin typeface="Avenir Omni" pitchFamily="50" charset="-70"/>
              </a:rPr>
              <a:t>kapitālsabiedrību </a:t>
            </a:r>
          </a:p>
          <a:p>
            <a:pPr marL="0" indent="0" algn="ctr">
              <a:spcBef>
                <a:spcPts val="0"/>
              </a:spcBef>
              <a:buFont typeface="Arial" panose="020B0604020202020204" pitchFamily="34" charset="0"/>
              <a:buNone/>
            </a:pPr>
            <a:r>
              <a:rPr lang="en-US" b="1" cap="small" dirty="0">
                <a:solidFill>
                  <a:srgbClr val="1E2B3F"/>
                </a:solidFill>
                <a:latin typeface="Avenir Omni" pitchFamily="50" charset="-70"/>
              </a:rPr>
              <a:t>r</a:t>
            </a:r>
            <a:r>
              <a:rPr lang="lv-LV" b="1" cap="small" dirty="0" err="1">
                <a:solidFill>
                  <a:srgbClr val="1E2B3F"/>
                </a:solidFill>
                <a:latin typeface="Avenir Omni" pitchFamily="50" charset="-70"/>
              </a:rPr>
              <a:t>ādītāji</a:t>
            </a:r>
            <a:r>
              <a:rPr lang="lv-LV" b="1" cap="small" dirty="0">
                <a:solidFill>
                  <a:srgbClr val="1E2B3F"/>
                </a:solidFill>
                <a:latin typeface="Avenir Omni" pitchFamily="50" charset="-70"/>
              </a:rPr>
              <a:t> par 2017.gadu</a:t>
            </a:r>
          </a:p>
          <a:p>
            <a:pPr marL="0" indent="0" algn="ctr">
              <a:buFont typeface="Arial" panose="020B0604020202020204" pitchFamily="34" charset="0"/>
              <a:buNone/>
            </a:pPr>
            <a:endParaRPr lang="lv-LV" b="1" cap="small" dirty="0">
              <a:solidFill>
                <a:srgbClr val="1E2B3F"/>
              </a:solidFill>
              <a:latin typeface="Avenir Omni" pitchFamily="50" charset="-70"/>
            </a:endParaRPr>
          </a:p>
          <a:p>
            <a:pPr marL="0" indent="0" algn="ctr">
              <a:buFont typeface="Arial" panose="020B0604020202020204" pitchFamily="34" charset="0"/>
              <a:buNone/>
            </a:pPr>
            <a:endParaRPr lang="lv-LV" b="1" cap="small" dirty="0">
              <a:solidFill>
                <a:srgbClr val="1E2B3F"/>
              </a:solidFill>
              <a:latin typeface="Avenir Omni" pitchFamily="50" charset="-70"/>
            </a:endParaRPr>
          </a:p>
        </p:txBody>
      </p:sp>
      <p:sp>
        <p:nvSpPr>
          <p:cNvPr id="13" name="Flowchart: Connector 12"/>
          <p:cNvSpPr>
            <a:spLocks noChangeAspect="1"/>
          </p:cNvSpPr>
          <p:nvPr/>
        </p:nvSpPr>
        <p:spPr>
          <a:xfrm>
            <a:off x="3059832" y="3068960"/>
            <a:ext cx="2952016" cy="2952016"/>
          </a:xfrm>
          <a:prstGeom prst="flowChartConnector">
            <a:avLst/>
          </a:prstGeom>
          <a:solidFill>
            <a:srgbClr val="2D4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cap="small" dirty="0">
                <a:solidFill>
                  <a:prstClr val="white"/>
                </a:solidFill>
                <a:latin typeface="Avenir Omni" pitchFamily="50" charset="-70"/>
              </a:rPr>
              <a:t>791</a:t>
            </a:r>
            <a:endParaRPr lang="lv-LV" sz="2000" b="1" cap="small" dirty="0">
              <a:solidFill>
                <a:prstClr val="white"/>
              </a:solidFill>
              <a:latin typeface="Avenir Omni" pitchFamily="50" charset="-70"/>
            </a:endParaRPr>
          </a:p>
          <a:p>
            <a:pPr algn="ctr"/>
            <a:r>
              <a:rPr lang="lv-LV" sz="2400" cap="small" dirty="0">
                <a:solidFill>
                  <a:prstClr val="white"/>
                </a:solidFill>
                <a:latin typeface="Avenir Omni" pitchFamily="50" charset="-70"/>
              </a:rPr>
              <a:t>darbavietas</a:t>
            </a:r>
          </a:p>
        </p:txBody>
      </p:sp>
      <p:sp>
        <p:nvSpPr>
          <p:cNvPr id="14" name="Flowchart: Connector 13"/>
          <p:cNvSpPr/>
          <p:nvPr/>
        </p:nvSpPr>
        <p:spPr>
          <a:xfrm>
            <a:off x="6011848" y="3068960"/>
            <a:ext cx="3024648" cy="2952016"/>
          </a:xfrm>
          <a:prstGeom prst="flowChartConnector">
            <a:avLst/>
          </a:prstGeom>
          <a:solidFill>
            <a:srgbClr val="5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v-LV" sz="1600" b="1" dirty="0">
                <a:latin typeface="Times" panose="02020603050405020304" pitchFamily="18" charset="0"/>
              </a:rPr>
              <a:t>Eksporta galamērķi</a:t>
            </a:r>
            <a:r>
              <a:rPr lang="lv-LV" sz="1600" dirty="0">
                <a:latin typeface="Times" panose="02020603050405020304" pitchFamily="18" charset="0"/>
              </a:rPr>
              <a:t>:</a:t>
            </a:r>
          </a:p>
          <a:p>
            <a:pPr algn="r"/>
            <a:r>
              <a:rPr lang="lv-LV" sz="1600" dirty="0">
                <a:latin typeface="Times" panose="02020603050405020304" pitchFamily="18" charset="0"/>
              </a:rPr>
              <a:t>Eiropas Savienība</a:t>
            </a:r>
            <a:r>
              <a:rPr lang="en-US" sz="1600" dirty="0">
                <a:latin typeface="Times" panose="02020603050405020304" pitchFamily="18" charset="0"/>
              </a:rPr>
              <a:t>,</a:t>
            </a:r>
            <a:endParaRPr lang="lv-LV" sz="1600" b="1" dirty="0">
              <a:latin typeface="Times" panose="02020603050405020304" pitchFamily="18" charset="0"/>
            </a:endParaRPr>
          </a:p>
          <a:p>
            <a:pPr algn="r"/>
            <a:r>
              <a:rPr lang="lv-LV" sz="1600" dirty="0">
                <a:latin typeface="Times" panose="02020603050405020304" pitchFamily="18" charset="0"/>
              </a:rPr>
              <a:t>ASV, Singapūra, Krievija, Kazahstāna, Uzbekistāna, Baltkrievija, u.c.</a:t>
            </a:r>
          </a:p>
        </p:txBody>
      </p:sp>
      <p:sp>
        <p:nvSpPr>
          <p:cNvPr id="12" name="Title 1"/>
          <p:cNvSpPr txBox="1">
            <a:spLocks/>
          </p:cNvSpPr>
          <p:nvPr/>
        </p:nvSpPr>
        <p:spPr>
          <a:xfrm>
            <a:off x="2483768" y="836712"/>
            <a:ext cx="4680520" cy="672852"/>
          </a:xfrm>
          <a:prstGeom prst="rect">
            <a:avLst/>
          </a:prstGeom>
          <a:solidFill>
            <a:srgbClr val="080808">
              <a:alpha val="30196"/>
            </a:srgbClr>
          </a:solidFill>
          <a:ln w="57150">
            <a:solidFill>
              <a:schemeClr val="bg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LATGALES SEZ </a:t>
            </a:r>
          </a:p>
        </p:txBody>
      </p:sp>
    </p:spTree>
    <p:extLst>
      <p:ext uri="{BB962C8B-B14F-4D97-AF65-F5344CB8AC3E}">
        <p14:creationId xmlns:p14="http://schemas.microsoft.com/office/powerpoint/2010/main" val="4132763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262"/>
            <a:ext cx="9144000" cy="1584451"/>
          </a:xfrm>
          <a:prstGeom prst="rect">
            <a:avLst/>
          </a:prstGeom>
        </p:spPr>
      </p:pic>
      <p:sp>
        <p:nvSpPr>
          <p:cNvPr id="11" name="Subtitle 2"/>
          <p:cNvSpPr txBox="1">
            <a:spLocks/>
          </p:cNvSpPr>
          <p:nvPr/>
        </p:nvSpPr>
        <p:spPr>
          <a:xfrm>
            <a:off x="323528" y="1772816"/>
            <a:ext cx="8496944"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lv-LV" b="1" cap="small" dirty="0">
                <a:solidFill>
                  <a:srgbClr val="1E2B3F"/>
                </a:solidFill>
                <a:latin typeface="Avenir Omni" pitchFamily="50" charset="-70"/>
              </a:rPr>
              <a:t>kapitālsabiedrību </a:t>
            </a:r>
          </a:p>
          <a:p>
            <a:pPr marL="0" indent="0" algn="ctr">
              <a:spcBef>
                <a:spcPts val="0"/>
              </a:spcBef>
              <a:buFont typeface="Arial" panose="020B0604020202020204" pitchFamily="34" charset="0"/>
              <a:buNone/>
            </a:pPr>
            <a:r>
              <a:rPr lang="lv-LV" b="1" cap="small" dirty="0">
                <a:solidFill>
                  <a:srgbClr val="1E2B3F"/>
                </a:solidFill>
                <a:latin typeface="Avenir Omni" pitchFamily="50" charset="-70"/>
              </a:rPr>
              <a:t>plānotā darbība  </a:t>
            </a:r>
          </a:p>
          <a:p>
            <a:pPr marL="0" indent="0" algn="ctr">
              <a:buFont typeface="Arial" panose="020B0604020202020204" pitchFamily="34" charset="0"/>
              <a:buNone/>
            </a:pPr>
            <a:endParaRPr lang="lv-LV" b="1" cap="small" dirty="0">
              <a:solidFill>
                <a:srgbClr val="1E2B3F"/>
              </a:solidFill>
              <a:latin typeface="Avenir Omni" pitchFamily="50" charset="-70"/>
            </a:endParaRPr>
          </a:p>
          <a:p>
            <a:pPr marL="0" indent="0" algn="ctr">
              <a:buFont typeface="Arial" panose="020B0604020202020204" pitchFamily="34" charset="0"/>
              <a:buNone/>
            </a:pPr>
            <a:endParaRPr lang="lv-LV" b="1" cap="small" dirty="0">
              <a:solidFill>
                <a:srgbClr val="1E2B3F"/>
              </a:solidFill>
              <a:latin typeface="Avenir Omni" pitchFamily="50" charset="-70"/>
            </a:endParaRPr>
          </a:p>
        </p:txBody>
      </p:sp>
      <p:sp>
        <p:nvSpPr>
          <p:cNvPr id="13" name="Flowchart: Connector 12"/>
          <p:cNvSpPr>
            <a:spLocks noChangeAspect="1"/>
          </p:cNvSpPr>
          <p:nvPr/>
        </p:nvSpPr>
        <p:spPr>
          <a:xfrm>
            <a:off x="1007760" y="3084327"/>
            <a:ext cx="2952016" cy="2952016"/>
          </a:xfrm>
          <a:prstGeom prst="flowChartConnector">
            <a:avLst/>
          </a:prstGeom>
          <a:solidFill>
            <a:srgbClr val="2D4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cap="small" dirty="0">
                <a:solidFill>
                  <a:prstClr val="white"/>
                </a:solidFill>
                <a:latin typeface="Avenir Omni" pitchFamily="50" charset="-70"/>
              </a:rPr>
              <a:t>107</a:t>
            </a:r>
            <a:endParaRPr lang="lv-LV" sz="2000" b="1" cap="small" dirty="0">
              <a:solidFill>
                <a:prstClr val="white"/>
              </a:solidFill>
              <a:latin typeface="Avenir Omni" pitchFamily="50" charset="-70"/>
            </a:endParaRPr>
          </a:p>
          <a:p>
            <a:pPr algn="ctr"/>
            <a:r>
              <a:rPr lang="lv-LV" sz="2400" cap="small" dirty="0">
                <a:solidFill>
                  <a:prstClr val="white"/>
                </a:solidFill>
                <a:latin typeface="Avenir Omni" pitchFamily="50" charset="-70"/>
              </a:rPr>
              <a:t>Jaunas darbavietas</a:t>
            </a:r>
          </a:p>
          <a:p>
            <a:pPr algn="ctr"/>
            <a:r>
              <a:rPr lang="lv-LV" sz="2400" cap="small" dirty="0">
                <a:solidFill>
                  <a:prstClr val="white"/>
                </a:solidFill>
                <a:latin typeface="Avenir Omni" pitchFamily="50" charset="-70"/>
              </a:rPr>
              <a:t>Līdz 2022.gadam</a:t>
            </a:r>
          </a:p>
        </p:txBody>
      </p:sp>
      <p:sp>
        <p:nvSpPr>
          <p:cNvPr id="14" name="Flowchart: Connector 13"/>
          <p:cNvSpPr/>
          <p:nvPr/>
        </p:nvSpPr>
        <p:spPr>
          <a:xfrm>
            <a:off x="5436096" y="3084327"/>
            <a:ext cx="3024648" cy="2952016"/>
          </a:xfrm>
          <a:prstGeom prst="flowChartConnector">
            <a:avLst/>
          </a:prstGeom>
          <a:solidFill>
            <a:srgbClr val="5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cap="small" dirty="0">
                <a:solidFill>
                  <a:prstClr val="white"/>
                </a:solidFill>
                <a:latin typeface="Avenir Omni" pitchFamily="50" charset="-70"/>
              </a:rPr>
              <a:t>5,5</a:t>
            </a:r>
            <a:r>
              <a:rPr lang="lv-LV" sz="2800" cap="small" dirty="0">
                <a:solidFill>
                  <a:prstClr val="white"/>
                </a:solidFill>
                <a:latin typeface="Avenir Omni" pitchFamily="50" charset="-70"/>
              </a:rPr>
              <a:t> </a:t>
            </a:r>
          </a:p>
          <a:p>
            <a:pPr algn="ctr"/>
            <a:r>
              <a:rPr lang="lv-LV" sz="2800" cap="small" dirty="0">
                <a:solidFill>
                  <a:prstClr val="white"/>
                </a:solidFill>
                <a:latin typeface="Avenir Omni" pitchFamily="50" charset="-70"/>
              </a:rPr>
              <a:t>miljonu eiro </a:t>
            </a:r>
          </a:p>
          <a:p>
            <a:pPr algn="ctr"/>
            <a:r>
              <a:rPr lang="en-US" sz="2800" cap="small" dirty="0">
                <a:solidFill>
                  <a:prstClr val="white"/>
                </a:solidFill>
                <a:latin typeface="Avenir Omni" pitchFamily="50" charset="-70"/>
              </a:rPr>
              <a:t>I</a:t>
            </a:r>
            <a:r>
              <a:rPr lang="lv-LV" sz="2800" cap="small" dirty="0">
                <a:solidFill>
                  <a:prstClr val="white"/>
                </a:solidFill>
                <a:latin typeface="Avenir Omni" pitchFamily="50" charset="-70"/>
              </a:rPr>
              <a:t>nvestīcijas</a:t>
            </a:r>
          </a:p>
        </p:txBody>
      </p:sp>
      <p:sp>
        <p:nvSpPr>
          <p:cNvPr id="12" name="Title 1"/>
          <p:cNvSpPr txBox="1">
            <a:spLocks/>
          </p:cNvSpPr>
          <p:nvPr/>
        </p:nvSpPr>
        <p:spPr>
          <a:xfrm>
            <a:off x="2483768" y="836712"/>
            <a:ext cx="4680520" cy="672852"/>
          </a:xfrm>
          <a:prstGeom prst="rect">
            <a:avLst/>
          </a:prstGeom>
          <a:solidFill>
            <a:srgbClr val="080808">
              <a:alpha val="30196"/>
            </a:srgbClr>
          </a:solidFill>
          <a:ln w="57150">
            <a:solidFill>
              <a:schemeClr val="bg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LATGALES SEZ </a:t>
            </a:r>
          </a:p>
        </p:txBody>
      </p:sp>
    </p:spTree>
    <p:extLst>
      <p:ext uri="{BB962C8B-B14F-4D97-AF65-F5344CB8AC3E}">
        <p14:creationId xmlns:p14="http://schemas.microsoft.com/office/powerpoint/2010/main" val="91451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262"/>
            <a:ext cx="9144000" cy="1584451"/>
          </a:xfrm>
          <a:prstGeom prst="rect">
            <a:avLst/>
          </a:prstGeom>
        </p:spPr>
      </p:pic>
      <p:sp>
        <p:nvSpPr>
          <p:cNvPr id="11" name="Subtitle 2"/>
          <p:cNvSpPr txBox="1">
            <a:spLocks/>
          </p:cNvSpPr>
          <p:nvPr/>
        </p:nvSpPr>
        <p:spPr>
          <a:xfrm>
            <a:off x="323528" y="2060848"/>
            <a:ext cx="849694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v-LV" altLang="en-US" sz="2000" b="1" dirty="0"/>
              <a:t>2018. gada pavasarī </a:t>
            </a:r>
            <a:r>
              <a:rPr lang="lv-LV" altLang="en-US" sz="2000" dirty="0"/>
              <a:t>tika noslēgts līgums ar SIA “MAX BAKERY”, kas Daugavpilī izveidos jaunu pārtikas ražotni, kas Eiropas tirgum ražos rudzu maizes grauzdiņus un sēklu sausmaizītes. Tā būs viena no lielākajām pārtikas ražotnēm Daugavpilī, kura 4 gadu laikā izveidos 42 jaunas darba vietas, kas ir lielākais līdz šim jaunradīto darbavietu rādītājs Latgales SEZ;</a:t>
            </a:r>
          </a:p>
          <a:p>
            <a:pPr algn="just"/>
            <a:r>
              <a:rPr lang="lv-LV" altLang="en-US" sz="2000" b="1" dirty="0"/>
              <a:t>2018.gada nogalē Latgales SEZ kapitālsabiedrības statuss piešķirts - </a:t>
            </a:r>
            <a:r>
              <a:rPr lang="lv-LV" altLang="en-US" sz="2000" dirty="0"/>
              <a:t>TOP5 ražošanas uzņēmumiem optisko šķiedru nozarē un pasaules lielākais medicīnisko produktu ražotājs uroloģijas tehnoloģiju nozarē -</a:t>
            </a:r>
            <a:r>
              <a:rPr lang="lv-LV" altLang="en-US" sz="2000" b="1" dirty="0"/>
              <a:t> SIA “Light Guide Optics International” </a:t>
            </a:r>
            <a:endParaRPr lang="lv-LV" altLang="en-US" sz="2000" dirty="0"/>
          </a:p>
          <a:p>
            <a:pPr algn="just"/>
            <a:r>
              <a:rPr lang="lv-LV" altLang="en-US" sz="2000" b="1" dirty="0"/>
              <a:t>SIA “Light Guide Optics International” </a:t>
            </a:r>
            <a:r>
              <a:rPr lang="lv-LV" altLang="en-US" sz="2000" dirty="0"/>
              <a:t>vidēji gada griezumā investē 2 000 000 Eiro uzņēmuma attīstībā.</a:t>
            </a:r>
          </a:p>
          <a:p>
            <a:pPr algn="just"/>
            <a:endParaRPr lang="lv-LV" altLang="en-US" sz="2000" dirty="0"/>
          </a:p>
          <a:p>
            <a:pPr marL="0" indent="0" algn="just">
              <a:buFont typeface="Arial" panose="020B0604020202020204" pitchFamily="34" charset="0"/>
              <a:buNone/>
            </a:pPr>
            <a:endParaRPr lang="lv-LV" sz="2000" b="1" cap="small" dirty="0">
              <a:solidFill>
                <a:srgbClr val="1E2B3F"/>
              </a:solidFill>
              <a:latin typeface="Avenir Omni" pitchFamily="50" charset="-70"/>
            </a:endParaRPr>
          </a:p>
          <a:p>
            <a:pPr marL="0" indent="0" algn="just">
              <a:buFont typeface="Arial" panose="020B0604020202020204" pitchFamily="34" charset="0"/>
              <a:buNone/>
            </a:pPr>
            <a:endParaRPr lang="lv-LV" sz="2000" b="1" cap="small" dirty="0">
              <a:solidFill>
                <a:srgbClr val="1E2B3F"/>
              </a:solidFill>
              <a:latin typeface="Avenir Omni" pitchFamily="50" charset="-70"/>
            </a:endParaRPr>
          </a:p>
        </p:txBody>
      </p:sp>
      <p:sp>
        <p:nvSpPr>
          <p:cNvPr id="12" name="Title 1"/>
          <p:cNvSpPr txBox="1">
            <a:spLocks/>
          </p:cNvSpPr>
          <p:nvPr/>
        </p:nvSpPr>
        <p:spPr>
          <a:xfrm>
            <a:off x="2483768" y="836712"/>
            <a:ext cx="4680520" cy="672852"/>
          </a:xfrm>
          <a:prstGeom prst="rect">
            <a:avLst/>
          </a:prstGeom>
          <a:solidFill>
            <a:srgbClr val="080808">
              <a:alpha val="30196"/>
            </a:srgbClr>
          </a:solidFill>
          <a:ln w="57150">
            <a:solidFill>
              <a:schemeClr val="bg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LATGALES SEZ </a:t>
            </a:r>
          </a:p>
        </p:txBody>
      </p:sp>
    </p:spTree>
    <p:extLst>
      <p:ext uri="{BB962C8B-B14F-4D97-AF65-F5344CB8AC3E}">
        <p14:creationId xmlns:p14="http://schemas.microsoft.com/office/powerpoint/2010/main" val="248991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132856"/>
            <a:ext cx="6048672" cy="1368152"/>
          </a:xfrm>
          <a:ln w="57150">
            <a:solidFill>
              <a:schemeClr val="bg1"/>
            </a:solidFill>
          </a:ln>
        </p:spPr>
        <p:txBody>
          <a:bodyPr>
            <a:normAutofit/>
          </a:bodyPr>
          <a:lstStyle/>
          <a:p>
            <a:r>
              <a:rPr lang="lv-LV" sz="5400" dirty="0">
                <a:solidFill>
                  <a:schemeClr val="bg1"/>
                </a:solidFill>
                <a:latin typeface="Avenir Omni" pitchFamily="50" charset="-70"/>
              </a:rPr>
              <a:t>Priekšlikumi</a:t>
            </a:r>
          </a:p>
        </p:txBody>
      </p:sp>
      <p:sp>
        <p:nvSpPr>
          <p:cNvPr id="3" name="Subtitle 2"/>
          <p:cNvSpPr>
            <a:spLocks noGrp="1"/>
          </p:cNvSpPr>
          <p:nvPr>
            <p:ph type="subTitle" idx="1"/>
          </p:nvPr>
        </p:nvSpPr>
        <p:spPr>
          <a:xfrm>
            <a:off x="755576" y="4437112"/>
            <a:ext cx="7848872" cy="1777752"/>
          </a:xfrm>
        </p:spPr>
        <p:txBody>
          <a:bodyPr>
            <a:normAutofit/>
          </a:bodyPr>
          <a:lstStyle/>
          <a:p>
            <a:r>
              <a:rPr lang="lv-LV" b="1" dirty="0">
                <a:solidFill>
                  <a:schemeClr val="accent3">
                    <a:lumMod val="40000"/>
                    <a:lumOff val="60000"/>
                  </a:schemeClr>
                </a:solidFill>
                <a:latin typeface="Avenir Omni" pitchFamily="50" charset="-70"/>
              </a:rPr>
              <a:t>Priekšlikumi NAP 2021- 2027 </a:t>
            </a:r>
          </a:p>
          <a:p>
            <a:r>
              <a:rPr lang="lv-LV" b="1" dirty="0">
                <a:solidFill>
                  <a:schemeClr val="accent3">
                    <a:lumMod val="40000"/>
                    <a:lumOff val="60000"/>
                  </a:schemeClr>
                </a:solidFill>
                <a:latin typeface="Avenir Omni" pitchFamily="50" charset="-70"/>
              </a:rPr>
              <a:t>Citi priekšlikumi</a:t>
            </a:r>
          </a:p>
          <a:p>
            <a:endParaRPr lang="lv-LV" b="1" dirty="0">
              <a:solidFill>
                <a:schemeClr val="accent3">
                  <a:lumMod val="40000"/>
                  <a:lumOff val="60000"/>
                </a:schemeClr>
              </a:solidFill>
              <a:latin typeface="Avenir Omni" pitchFamily="50" charset="-70"/>
            </a:endParaRPr>
          </a:p>
          <a:p>
            <a:endParaRPr lang="lv-LV" b="1" cap="small" dirty="0">
              <a:solidFill>
                <a:srgbClr val="4C5D76"/>
              </a:solidFill>
              <a:latin typeface="Avenir Omni" pitchFamily="50" charset="-70"/>
            </a:endParaRPr>
          </a:p>
        </p:txBody>
      </p:sp>
    </p:spTree>
    <p:extLst>
      <p:ext uri="{BB962C8B-B14F-4D97-AF65-F5344CB8AC3E}">
        <p14:creationId xmlns:p14="http://schemas.microsoft.com/office/powerpoint/2010/main" val="329189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8F8D33CD-1207-4554-A813-70A56288EDE4}"/>
              </a:ext>
            </a:extLst>
          </p:cNvPr>
          <p:cNvPicPr>
            <a:picLocks noChangeAspect="1"/>
          </p:cNvPicPr>
          <p:nvPr/>
        </p:nvPicPr>
        <p:blipFill>
          <a:blip r:embed="rId2"/>
          <a:stretch>
            <a:fillRect/>
          </a:stretch>
        </p:blipFill>
        <p:spPr>
          <a:xfrm>
            <a:off x="0" y="-233"/>
            <a:ext cx="9144000" cy="1584451"/>
          </a:xfrm>
          <a:prstGeom prst="rect">
            <a:avLst/>
          </a:prstGeom>
        </p:spPr>
      </p:pic>
      <p:sp>
        <p:nvSpPr>
          <p:cNvPr id="2" name="Title 1"/>
          <p:cNvSpPr>
            <a:spLocks noGrp="1"/>
          </p:cNvSpPr>
          <p:nvPr>
            <p:ph type="title"/>
          </p:nvPr>
        </p:nvSpPr>
        <p:spPr/>
        <p:txBody>
          <a:bodyPr>
            <a:normAutofit/>
          </a:bodyPr>
          <a:lstStyle/>
          <a:p>
            <a:r>
              <a:rPr lang="lv-LV" sz="3600" b="1" dirty="0">
                <a:latin typeface="Times" panose="02020603050405020304" pitchFamily="18" charset="0"/>
              </a:rPr>
              <a:t>Priekšlikumi NAP</a:t>
            </a:r>
          </a:p>
        </p:txBody>
      </p:sp>
      <p:sp>
        <p:nvSpPr>
          <p:cNvPr id="3" name="Content Placeholder 2"/>
          <p:cNvSpPr>
            <a:spLocks noGrp="1"/>
          </p:cNvSpPr>
          <p:nvPr>
            <p:ph idx="1"/>
          </p:nvPr>
        </p:nvSpPr>
        <p:spPr>
          <a:xfrm>
            <a:off x="628650" y="1417638"/>
            <a:ext cx="7886700" cy="4675658"/>
          </a:xfrm>
        </p:spPr>
        <p:txBody>
          <a:bodyPr>
            <a:normAutofit/>
          </a:bodyPr>
          <a:lstStyle/>
          <a:p>
            <a:pPr marL="0" indent="0">
              <a:buNone/>
            </a:pPr>
            <a:endParaRPr lang="lv-LV" dirty="0"/>
          </a:p>
          <a:p>
            <a:endParaRPr lang="lv-LV" dirty="0"/>
          </a:p>
          <a:p>
            <a:pPr marL="0" indent="0">
              <a:buNone/>
            </a:pPr>
            <a:endParaRPr lang="lv-LV" dirty="0"/>
          </a:p>
          <a:p>
            <a:pPr marL="0" indent="0">
              <a:buNone/>
            </a:pPr>
            <a:endParaRPr lang="lv-LV" dirty="0"/>
          </a:p>
        </p:txBody>
      </p:sp>
      <p:sp>
        <p:nvSpPr>
          <p:cNvPr id="4" name="Content Placeholder 2"/>
          <p:cNvSpPr txBox="1">
            <a:spLocks/>
          </p:cNvSpPr>
          <p:nvPr/>
        </p:nvSpPr>
        <p:spPr>
          <a:xfrm>
            <a:off x="483823" y="2002557"/>
            <a:ext cx="8229600" cy="4802535"/>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lv-LV" sz="3800" b="1" dirty="0">
                <a:latin typeface="Times" panose="02020603050405020304" pitchFamily="18" charset="0"/>
              </a:rPr>
              <a:t>Valsts teritorijas līdzsvarota attīstība</a:t>
            </a:r>
          </a:p>
          <a:p>
            <a:pPr lvl="1" indent="-457200"/>
            <a:r>
              <a:rPr lang="lv-LV" sz="3800" dirty="0">
                <a:latin typeface="Times" panose="02020603050405020304" pitchFamily="18" charset="0"/>
              </a:rPr>
              <a:t>Ieguldījumi publiskās infrastruktūras attīstībā uzņēmējdarbības veicināšanai </a:t>
            </a:r>
            <a:r>
              <a:rPr lang="en-US" sz="3800" dirty="0">
                <a:latin typeface="Times" panose="02020603050405020304" pitchFamily="18" charset="0"/>
              </a:rPr>
              <a:t>– </a:t>
            </a:r>
            <a:r>
              <a:rPr lang="en-US" sz="3800" dirty="0" err="1">
                <a:latin typeface="Times" panose="02020603050405020304" pitchFamily="18" charset="0"/>
              </a:rPr>
              <a:t>Latgales</a:t>
            </a:r>
            <a:r>
              <a:rPr lang="en-US" sz="3800" dirty="0">
                <a:latin typeface="Times" panose="02020603050405020304" pitchFamily="18" charset="0"/>
              </a:rPr>
              <a:t> </a:t>
            </a:r>
            <a:r>
              <a:rPr lang="en-US" sz="3800" dirty="0" err="1">
                <a:latin typeface="Times" panose="02020603050405020304" pitchFamily="18" charset="0"/>
              </a:rPr>
              <a:t>programma</a:t>
            </a:r>
            <a:r>
              <a:rPr lang="lv-LV" sz="3800" dirty="0">
                <a:latin typeface="Times" panose="02020603050405020304" pitchFamily="18" charset="0"/>
              </a:rPr>
              <a:t>(degradēto teritoriju sakārtošana, inženiertehniskās infrastruktūras attīstība u.c.)</a:t>
            </a:r>
          </a:p>
          <a:p>
            <a:pPr marL="0" indent="0">
              <a:buNone/>
            </a:pPr>
            <a:endParaRPr lang="lv-LV" sz="3800" b="1" dirty="0">
              <a:latin typeface="Times" panose="02020603050405020304" pitchFamily="18" charset="0"/>
            </a:endParaRPr>
          </a:p>
          <a:p>
            <a:pPr marL="0" indent="0">
              <a:buNone/>
            </a:pPr>
            <a:r>
              <a:rPr lang="lv-LV" sz="3800" b="1" dirty="0">
                <a:latin typeface="Times" panose="02020603050405020304" pitchFamily="18" charset="0"/>
              </a:rPr>
              <a:t>Latgales speciālo ekonomisko zonu attīstība un stiprināšana</a:t>
            </a:r>
          </a:p>
          <a:p>
            <a:pPr marL="0" indent="0">
              <a:buNone/>
            </a:pPr>
            <a:endParaRPr lang="lv-LV" sz="3800" b="1" dirty="0">
              <a:latin typeface="Times" panose="02020603050405020304" pitchFamily="18" charset="0"/>
            </a:endParaRPr>
          </a:p>
          <a:p>
            <a:pPr marL="0" indent="0">
              <a:buNone/>
            </a:pPr>
            <a:r>
              <a:rPr lang="lv-LV" sz="3800" b="1" dirty="0">
                <a:latin typeface="Times" panose="02020603050405020304" pitchFamily="18" charset="0"/>
              </a:rPr>
              <a:t>Cilvēkresursi</a:t>
            </a:r>
          </a:p>
          <a:p>
            <a:pPr lvl="1" indent="-457200"/>
            <a:r>
              <a:rPr lang="lv-LV" sz="3800" dirty="0">
                <a:latin typeface="Times" panose="02020603050405020304" pitchFamily="18" charset="0"/>
              </a:rPr>
              <a:t>Cilvēkkapitāla attīstība un produktivitātes paaugstināšana </a:t>
            </a:r>
          </a:p>
          <a:p>
            <a:pPr lvl="1" indent="-457200"/>
            <a:r>
              <a:rPr lang="lv-LV" sz="3800" dirty="0">
                <a:latin typeface="Times" panose="02020603050405020304" pitchFamily="18" charset="0"/>
              </a:rPr>
              <a:t>Darbaspēka  iesaistes palielināšana darba tirgū (gados vecāka gadagājuma cilvēku u.c.)</a:t>
            </a:r>
          </a:p>
          <a:p>
            <a:pPr marL="285750" lvl="1" indent="0">
              <a:buNone/>
            </a:pPr>
            <a:r>
              <a:rPr lang="lv-LV" sz="3800" b="1" dirty="0">
                <a:latin typeface="Times" panose="02020603050405020304" pitchFamily="18" charset="0"/>
              </a:rPr>
              <a:t>Uzņēmējdarbība</a:t>
            </a:r>
          </a:p>
          <a:p>
            <a:pPr lvl="1" indent="-457200"/>
            <a:r>
              <a:rPr lang="lv-LV" sz="3800" dirty="0">
                <a:latin typeface="Times" panose="02020603050405020304" pitchFamily="18" charset="0"/>
              </a:rPr>
              <a:t>Institucionālās un uzņēmējdarbības vides (mazināt birokrātiskos šķēršļus, atrisināt ātru un lētāku elektrības pieslēgumu izveidi u.c.) pilnveide</a:t>
            </a:r>
          </a:p>
          <a:p>
            <a:pPr lvl="1" indent="-457200"/>
            <a:r>
              <a:rPr lang="lv-LV" sz="3800" dirty="0">
                <a:latin typeface="Times" panose="02020603050405020304" pitchFamily="18" charset="0"/>
              </a:rPr>
              <a:t>Atbalsts augstvērtīgu un eksportspējīgu produktu radīšanai/ komercializācijai (atbalsts inovācijām, viedo tehnoloģiju ieviešanai u.c.)</a:t>
            </a:r>
          </a:p>
          <a:p>
            <a:pPr lvl="1" indent="-457200"/>
            <a:r>
              <a:rPr lang="lv-LV" sz="3800" dirty="0">
                <a:latin typeface="Times" panose="02020603050405020304" pitchFamily="18" charset="0"/>
              </a:rPr>
              <a:t>Atbalsts uzņēmumu produktivitātes paaugstināšanai (automatizācija, robotika, viedie risinājumi, iekļaušanās globālajās ķēdēs u.c.)</a:t>
            </a:r>
          </a:p>
          <a:p>
            <a:pPr marL="971550" lvl="2" indent="-285750"/>
            <a:endParaRPr lang="lv-LV" sz="1800" b="1" dirty="0">
              <a:latin typeface="Times" panose="02020603050405020304" pitchFamily="18" charset="0"/>
            </a:endParaRPr>
          </a:p>
          <a:p>
            <a:pPr marL="685800" lvl="2" indent="0">
              <a:buNone/>
            </a:pPr>
            <a:endParaRPr lang="lv-LV" sz="3200" b="1" dirty="0">
              <a:latin typeface="Times" panose="02020603050405020304" pitchFamily="18" charset="0"/>
            </a:endParaRPr>
          </a:p>
          <a:p>
            <a:pPr marL="685800" lvl="2" indent="0">
              <a:buFont typeface="Arial" panose="020B0604020202020204" pitchFamily="34" charset="0"/>
              <a:buNone/>
            </a:pPr>
            <a:endParaRPr lang="lv-LV" sz="2100" dirty="0"/>
          </a:p>
          <a:p>
            <a:pPr marL="0" indent="0">
              <a:buFont typeface="Arial" panose="020B0604020202020204" pitchFamily="34" charset="0"/>
              <a:buNone/>
            </a:pPr>
            <a:endParaRPr lang="lv-LV" dirty="0"/>
          </a:p>
        </p:txBody>
      </p:sp>
      <p:sp>
        <p:nvSpPr>
          <p:cNvPr id="6" name="Title 1">
            <a:extLst>
              <a:ext uri="{FF2B5EF4-FFF2-40B4-BE49-F238E27FC236}">
                <a16:creationId xmlns:a16="http://schemas.microsoft.com/office/drawing/2014/main" id="{02BAB3D4-2CFF-42F3-A9FD-E4C74285AA5B}"/>
              </a:ext>
            </a:extLst>
          </p:cNvPr>
          <p:cNvSpPr txBox="1">
            <a:spLocks/>
          </p:cNvSpPr>
          <p:nvPr/>
        </p:nvSpPr>
        <p:spPr>
          <a:xfrm>
            <a:off x="2483768" y="836712"/>
            <a:ext cx="4680520" cy="672852"/>
          </a:xfrm>
          <a:prstGeom prst="rect">
            <a:avLst/>
          </a:prstGeom>
          <a:solidFill>
            <a:srgbClr val="080808">
              <a:alpha val="30196"/>
            </a:srgbClr>
          </a:solidFill>
          <a:ln w="57150">
            <a:solidFill>
              <a:schemeClr val="bg1"/>
            </a:solidFill>
          </a:ln>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PRIEKŠLIKUMI NAP 2021- 2028</a:t>
            </a:r>
          </a:p>
        </p:txBody>
      </p:sp>
    </p:spTree>
    <p:extLst>
      <p:ext uri="{BB962C8B-B14F-4D97-AF65-F5344CB8AC3E}">
        <p14:creationId xmlns:p14="http://schemas.microsoft.com/office/powerpoint/2010/main" val="382455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3"/>
            <a:ext cx="9144000" cy="1584451"/>
          </a:xfrm>
          <a:prstGeom prst="rect">
            <a:avLst/>
          </a:prstGeom>
        </p:spPr>
      </p:pic>
      <p:sp>
        <p:nvSpPr>
          <p:cNvPr id="2" name="Title 1"/>
          <p:cNvSpPr>
            <a:spLocks noGrp="1"/>
          </p:cNvSpPr>
          <p:nvPr>
            <p:ph type="title"/>
          </p:nvPr>
        </p:nvSpPr>
        <p:spPr>
          <a:xfrm>
            <a:off x="457200" y="1683081"/>
            <a:ext cx="8229600" cy="1143000"/>
          </a:xfrm>
        </p:spPr>
        <p:txBody>
          <a:bodyPr>
            <a:normAutofit/>
          </a:bodyPr>
          <a:lstStyle/>
          <a:p>
            <a:r>
              <a:rPr lang="lv-LV" sz="3200" b="1" dirty="0">
                <a:latin typeface="Times" panose="02020603050405020304" pitchFamily="18" charset="0"/>
                <a:ea typeface="+mn-ea"/>
                <a:cs typeface="+mn-cs"/>
              </a:rPr>
              <a:t>Priekšlikumi Latgales speciālo ekonomisko zonu darbības uzlabošanai</a:t>
            </a:r>
          </a:p>
        </p:txBody>
      </p:sp>
      <p:sp>
        <p:nvSpPr>
          <p:cNvPr id="3" name="Content Placeholder 2"/>
          <p:cNvSpPr>
            <a:spLocks noGrp="1"/>
          </p:cNvSpPr>
          <p:nvPr>
            <p:ph idx="1"/>
          </p:nvPr>
        </p:nvSpPr>
        <p:spPr>
          <a:xfrm>
            <a:off x="457200" y="2924944"/>
            <a:ext cx="8229600" cy="3201219"/>
          </a:xfrm>
        </p:spPr>
        <p:txBody>
          <a:bodyPr>
            <a:normAutofit fontScale="92500" lnSpcReduction="10000"/>
          </a:bodyPr>
          <a:lstStyle/>
          <a:p>
            <a:pPr marL="0" indent="0">
              <a:buNone/>
            </a:pPr>
            <a:r>
              <a:rPr lang="lv-LV" sz="2400" b="1" dirty="0">
                <a:latin typeface="Times" panose="02020603050405020304" pitchFamily="18" charset="0"/>
              </a:rPr>
              <a:t>Likuma “Par nodokļu piemērošanu brīvostās un speciālajās ekonomiskajās zonās” precizējumi:</a:t>
            </a:r>
          </a:p>
          <a:p>
            <a:pPr marL="685800" lvl="1" indent="-342900">
              <a:buFont typeface="Arial" panose="020B0604020202020204" pitchFamily="34" charset="0"/>
              <a:buChar char="•"/>
            </a:pPr>
            <a:r>
              <a:rPr lang="lv-LV" sz="2100" dirty="0">
                <a:latin typeface="Times" panose="02020603050405020304" pitchFamily="18" charset="0"/>
              </a:rPr>
              <a:t>paplašināt attiecināmo ieguldījumu uzskaitījumu ar paredzamām algu izmaksām</a:t>
            </a:r>
          </a:p>
          <a:p>
            <a:pPr marL="685800" lvl="1" indent="-342900">
              <a:buFont typeface="Arial" panose="020B0604020202020204" pitchFamily="34" charset="0"/>
              <a:buChar char="•"/>
            </a:pPr>
            <a:r>
              <a:rPr lang="lv-LV" sz="2100" dirty="0">
                <a:latin typeface="Times" panose="02020603050405020304" pitchFamily="18" charset="0"/>
              </a:rPr>
              <a:t>paplašināt attiecināmo ieguldījumu uzskaitījumu ar izmaksām, kas saistītas ar materiālo aktīvu nomu </a:t>
            </a:r>
            <a:r>
              <a:rPr lang="en-US" sz="2100" dirty="0">
                <a:latin typeface="Times" panose="02020603050405020304" pitchFamily="18" charset="0"/>
              </a:rPr>
              <a:t>(</a:t>
            </a:r>
            <a:r>
              <a:rPr lang="en-US" sz="2100" dirty="0" err="1">
                <a:latin typeface="Times" panose="02020603050405020304" pitchFamily="18" charset="0"/>
              </a:rPr>
              <a:t>finan</a:t>
            </a:r>
            <a:r>
              <a:rPr lang="lv-LV" sz="2100" dirty="0" err="1">
                <a:latin typeface="Times" panose="02020603050405020304" pitchFamily="18" charset="0"/>
              </a:rPr>
              <a:t>šu</a:t>
            </a:r>
            <a:r>
              <a:rPr lang="lv-LV" sz="2100" dirty="0">
                <a:latin typeface="Times" panose="02020603050405020304" pitchFamily="18" charset="0"/>
              </a:rPr>
              <a:t> līzings)</a:t>
            </a:r>
          </a:p>
          <a:p>
            <a:pPr marL="685800" lvl="1" indent="-342900">
              <a:buFont typeface="Arial" panose="020B0604020202020204" pitchFamily="34" charset="0"/>
              <a:buChar char="•"/>
            </a:pPr>
            <a:r>
              <a:rPr lang="lv-LV" sz="2100" dirty="0">
                <a:latin typeface="Times" panose="02020603050405020304" pitchFamily="18" charset="0"/>
              </a:rPr>
              <a:t>precizēt materiālo un nemateriālo ieguldījumu definīciju atbilstoši Komisijas 2014.gada 17.jūnija regulas Nr.651/2014 ieguldījumu uzskaitījumam</a:t>
            </a:r>
          </a:p>
          <a:p>
            <a:pPr marL="685800" lvl="1" indent="-342900">
              <a:buFont typeface="Arial" panose="020B0604020202020204" pitchFamily="34" charset="0"/>
              <a:buChar char="•"/>
            </a:pPr>
            <a:r>
              <a:rPr lang="lv-LV" sz="2100" dirty="0">
                <a:latin typeface="Times" panose="02020603050405020304" pitchFamily="18" charset="0"/>
              </a:rPr>
              <a:t>paredzēt Latgales speciālajām ekonomiskajām zonām IIN atvieglojumus</a:t>
            </a:r>
          </a:p>
          <a:p>
            <a:pPr marL="685800" lvl="1" indent="-342900">
              <a:buFont typeface="Arial" panose="020B0604020202020204" pitchFamily="34" charset="0"/>
              <a:buChar char="•"/>
            </a:pPr>
            <a:endParaRPr lang="lv-LV" sz="2100" dirty="0">
              <a:latin typeface="Times" panose="02020603050405020304" pitchFamily="18" charset="0"/>
            </a:endParaRPr>
          </a:p>
          <a:p>
            <a:pPr marL="1028700" lvl="2" indent="-342900"/>
            <a:endParaRPr lang="lv-LV" sz="3200" b="1" dirty="0">
              <a:latin typeface="Times" panose="02020603050405020304" pitchFamily="18" charset="0"/>
            </a:endParaRPr>
          </a:p>
          <a:p>
            <a:pPr marL="685800" lvl="2" indent="0">
              <a:buNone/>
            </a:pPr>
            <a:endParaRPr lang="lv-LV" sz="2100" dirty="0"/>
          </a:p>
          <a:p>
            <a:pPr marL="0" indent="0">
              <a:buNone/>
            </a:pPr>
            <a:endParaRPr lang="lv-LV" dirty="0"/>
          </a:p>
        </p:txBody>
      </p:sp>
      <p:sp>
        <p:nvSpPr>
          <p:cNvPr id="5" name="Title 1">
            <a:extLst>
              <a:ext uri="{FF2B5EF4-FFF2-40B4-BE49-F238E27FC236}">
                <a16:creationId xmlns:a16="http://schemas.microsoft.com/office/drawing/2014/main" id="{03BE6DBB-BF52-49F1-8A17-9761953B9C5E}"/>
              </a:ext>
            </a:extLst>
          </p:cNvPr>
          <p:cNvSpPr txBox="1">
            <a:spLocks/>
          </p:cNvSpPr>
          <p:nvPr/>
        </p:nvSpPr>
        <p:spPr>
          <a:xfrm>
            <a:off x="2483768" y="836712"/>
            <a:ext cx="4680520" cy="672852"/>
          </a:xfrm>
          <a:prstGeom prst="rect">
            <a:avLst/>
          </a:prstGeom>
          <a:solidFill>
            <a:srgbClr val="080808">
              <a:alpha val="30196"/>
            </a:srgbClr>
          </a:solidFill>
          <a:ln w="57150">
            <a:solidFill>
              <a:schemeClr val="bg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PRIEKŠLIKUMI</a:t>
            </a:r>
          </a:p>
        </p:txBody>
      </p:sp>
    </p:spTree>
    <p:extLst>
      <p:ext uri="{BB962C8B-B14F-4D97-AF65-F5344CB8AC3E}">
        <p14:creationId xmlns:p14="http://schemas.microsoft.com/office/powerpoint/2010/main" val="420800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3"/>
            <a:ext cx="9144000" cy="1584451"/>
          </a:xfrm>
          <a:prstGeom prst="rect">
            <a:avLst/>
          </a:prstGeom>
        </p:spPr>
      </p:pic>
      <p:sp>
        <p:nvSpPr>
          <p:cNvPr id="2" name="Title 1"/>
          <p:cNvSpPr>
            <a:spLocks noGrp="1"/>
          </p:cNvSpPr>
          <p:nvPr>
            <p:ph type="title"/>
          </p:nvPr>
        </p:nvSpPr>
        <p:spPr>
          <a:xfrm>
            <a:off x="457200" y="1683081"/>
            <a:ext cx="8229600" cy="1143000"/>
          </a:xfrm>
        </p:spPr>
        <p:txBody>
          <a:bodyPr>
            <a:normAutofit/>
          </a:bodyPr>
          <a:lstStyle/>
          <a:p>
            <a:r>
              <a:rPr lang="lv-LV" sz="3200" b="1" dirty="0">
                <a:latin typeface="Times" panose="02020603050405020304" pitchFamily="18" charset="0"/>
                <a:ea typeface="+mn-ea"/>
                <a:cs typeface="+mn-cs"/>
              </a:rPr>
              <a:t>Priekšlikumi Latgales speciālo ekonomisko zonu darbības uzlabošanai</a:t>
            </a:r>
          </a:p>
        </p:txBody>
      </p:sp>
      <p:sp>
        <p:nvSpPr>
          <p:cNvPr id="3" name="Content Placeholder 2"/>
          <p:cNvSpPr>
            <a:spLocks noGrp="1"/>
          </p:cNvSpPr>
          <p:nvPr>
            <p:ph idx="1"/>
          </p:nvPr>
        </p:nvSpPr>
        <p:spPr>
          <a:xfrm>
            <a:off x="683568" y="2924945"/>
            <a:ext cx="8003232" cy="3024336"/>
          </a:xfrm>
        </p:spPr>
        <p:txBody>
          <a:bodyPr>
            <a:normAutofit fontScale="92500" lnSpcReduction="10000"/>
          </a:bodyPr>
          <a:lstStyle/>
          <a:p>
            <a:pPr marL="342900" lvl="1" indent="-342900" algn="just">
              <a:buFont typeface="Arial" panose="020B0604020202020204" pitchFamily="34" charset="0"/>
              <a:buChar char="•"/>
            </a:pPr>
            <a:r>
              <a:rPr lang="lv-LV" sz="2200" dirty="0">
                <a:latin typeface="Times" panose="02020603050405020304" pitchFamily="18" charset="0"/>
                <a:cs typeface="Times" panose="02020603050405020304" pitchFamily="18" charset="0"/>
              </a:rPr>
              <a:t>Strādājot pie  Komisijas regulas Nr.651/2014 </a:t>
            </a:r>
            <a:r>
              <a:rPr lang="lv-LV" sz="2200" u="sng" dirty="0">
                <a:latin typeface="Times" panose="02020603050405020304" pitchFamily="18" charset="0"/>
                <a:cs typeface="Times" panose="02020603050405020304" pitchFamily="18" charset="0"/>
              </a:rPr>
              <a:t>izmaiņām,</a:t>
            </a:r>
            <a:r>
              <a:rPr lang="lv-LV" sz="2200" dirty="0">
                <a:latin typeface="Times" panose="02020603050405020304" pitchFamily="18" charset="0"/>
                <a:cs typeface="Times" panose="02020603050405020304" pitchFamily="18" charset="0"/>
              </a:rPr>
              <a:t> pārskatīt ierobežojumu pārtikas ražotajiem stāties speciālajās ekonomiskajās zonās, kas izriet no Komisijas regulas Nr.651/2014 2. panta 9.apakšpunkta</a:t>
            </a:r>
          </a:p>
          <a:p>
            <a:pPr lvl="0" algn="just"/>
            <a:r>
              <a:rPr lang="lv-LV" sz="2200" dirty="0">
                <a:latin typeface="Times" panose="02020603050405020304" pitchFamily="18" charset="0"/>
                <a:cs typeface="Times" panose="02020603050405020304" pitchFamily="18" charset="0"/>
              </a:rPr>
              <a:t>Samazināt Latgales Speciālajās ekonomiskajās zonās kapitālsabiedrībām ražošanas energoresursu izmaksas – elektrības izmaksas, gāzes izmaksas </a:t>
            </a:r>
          </a:p>
          <a:p>
            <a:pPr lvl="0" algn="just"/>
            <a:r>
              <a:rPr lang="lv-LV" sz="2200" dirty="0">
                <a:latin typeface="Times" panose="02020603050405020304" pitchFamily="18" charset="0"/>
                <a:cs typeface="Times" panose="02020603050405020304" pitchFamily="18" charset="0"/>
              </a:rPr>
              <a:t>Noteikt Latgales Speciālo ekonomisko zonu kapitālsabiedrību darbaspēkam paaugstināto neapliekamo algas minimumu vismaz valstī noteiktās minimālās algas apmērā</a:t>
            </a:r>
          </a:p>
          <a:p>
            <a:pPr marL="0" lvl="1" indent="0" algn="just">
              <a:buNone/>
            </a:pPr>
            <a:r>
              <a:rPr lang="lv-LV" sz="1900" dirty="0">
                <a:latin typeface="Times" panose="02020603050405020304" pitchFamily="18" charset="0"/>
                <a:cs typeface="Times" panose="02020603050405020304" pitchFamily="18" charset="0"/>
              </a:rPr>
              <a:t> </a:t>
            </a:r>
          </a:p>
          <a:p>
            <a:pPr marL="342900" lvl="1" indent="0">
              <a:buNone/>
            </a:pPr>
            <a:endParaRPr lang="lv-LV" sz="2100" dirty="0">
              <a:latin typeface="Times" panose="02020603050405020304" pitchFamily="18" charset="0"/>
            </a:endParaRPr>
          </a:p>
          <a:p>
            <a:pPr marL="685800" lvl="2" indent="0">
              <a:buNone/>
            </a:pPr>
            <a:endParaRPr lang="lv-LV" sz="3200" b="1" dirty="0">
              <a:latin typeface="Times" panose="02020603050405020304" pitchFamily="18" charset="0"/>
            </a:endParaRPr>
          </a:p>
          <a:p>
            <a:pPr marL="685800" lvl="2" indent="0">
              <a:buNone/>
            </a:pPr>
            <a:endParaRPr lang="lv-LV" sz="2100" dirty="0"/>
          </a:p>
          <a:p>
            <a:pPr marL="0" indent="0">
              <a:buNone/>
            </a:pPr>
            <a:endParaRPr lang="lv-LV" dirty="0"/>
          </a:p>
        </p:txBody>
      </p:sp>
      <p:sp>
        <p:nvSpPr>
          <p:cNvPr id="5" name="Title 1">
            <a:extLst>
              <a:ext uri="{FF2B5EF4-FFF2-40B4-BE49-F238E27FC236}">
                <a16:creationId xmlns:a16="http://schemas.microsoft.com/office/drawing/2014/main" id="{873B7220-EDD5-4A3C-B2C7-B181CB16FD5F}"/>
              </a:ext>
            </a:extLst>
          </p:cNvPr>
          <p:cNvSpPr txBox="1">
            <a:spLocks/>
          </p:cNvSpPr>
          <p:nvPr/>
        </p:nvSpPr>
        <p:spPr>
          <a:xfrm>
            <a:off x="2483768" y="836712"/>
            <a:ext cx="4680520" cy="672852"/>
          </a:xfrm>
          <a:prstGeom prst="rect">
            <a:avLst/>
          </a:prstGeom>
          <a:solidFill>
            <a:srgbClr val="080808">
              <a:alpha val="30196"/>
            </a:srgbClr>
          </a:solidFill>
          <a:ln w="57150">
            <a:solidFill>
              <a:schemeClr val="bg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PRIEKŠLIKUMI</a:t>
            </a:r>
          </a:p>
        </p:txBody>
      </p:sp>
    </p:spTree>
    <p:extLst>
      <p:ext uri="{BB962C8B-B14F-4D97-AF65-F5344CB8AC3E}">
        <p14:creationId xmlns:p14="http://schemas.microsoft.com/office/powerpoint/2010/main" val="276063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584451"/>
          </a:xfrm>
          <a:prstGeom prst="rect">
            <a:avLst/>
          </a:prstGeom>
        </p:spPr>
      </p:pic>
      <p:sp>
        <p:nvSpPr>
          <p:cNvPr id="6" name="Content Placeholder 2"/>
          <p:cNvSpPr txBox="1">
            <a:spLocks/>
          </p:cNvSpPr>
          <p:nvPr/>
        </p:nvSpPr>
        <p:spPr>
          <a:xfrm>
            <a:off x="1259632" y="2564904"/>
            <a:ext cx="6048672" cy="2952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lv-LV" sz="2800" b="1" cap="small" dirty="0">
                <a:solidFill>
                  <a:schemeClr val="tx1"/>
                </a:solidFill>
                <a:latin typeface="Avenir Omni" pitchFamily="50" charset="-70"/>
              </a:rPr>
              <a:t>Rēzeknes SEZ aktualitātes</a:t>
            </a:r>
          </a:p>
          <a:p>
            <a:pPr marL="457200" indent="-457200" algn="l">
              <a:buFont typeface="Arial" panose="020B0604020202020204" pitchFamily="34" charset="0"/>
              <a:buChar char="•"/>
            </a:pPr>
            <a:r>
              <a:rPr lang="lv-LV" sz="2800" b="1" cap="small" dirty="0">
                <a:solidFill>
                  <a:schemeClr val="tx1"/>
                </a:solidFill>
                <a:latin typeface="Avenir Omni" pitchFamily="50" charset="-70"/>
              </a:rPr>
              <a:t>Latgales SEZ aktualitātes</a:t>
            </a:r>
          </a:p>
          <a:p>
            <a:pPr marL="457200" indent="-457200" algn="l">
              <a:buFont typeface="Arial" panose="020B0604020202020204" pitchFamily="34" charset="0"/>
              <a:buChar char="•"/>
            </a:pPr>
            <a:r>
              <a:rPr lang="lv-LV" sz="2800" b="1" cap="small" dirty="0">
                <a:solidFill>
                  <a:schemeClr val="tx1"/>
                </a:solidFill>
                <a:latin typeface="Avenir Omni" pitchFamily="50" charset="-70"/>
              </a:rPr>
              <a:t>Priekšlikumi NAP 2021- 2027</a:t>
            </a:r>
          </a:p>
          <a:p>
            <a:pPr marL="457200" indent="-457200" algn="l">
              <a:buFont typeface="Arial" panose="020B0604020202020204" pitchFamily="34" charset="0"/>
              <a:buChar char="•"/>
            </a:pPr>
            <a:r>
              <a:rPr lang="lv-LV" sz="2800" b="1" cap="small" dirty="0">
                <a:solidFill>
                  <a:schemeClr val="tx1"/>
                </a:solidFill>
                <a:latin typeface="Avenir Omni" pitchFamily="50" charset="-70"/>
              </a:rPr>
              <a:t>Citi priekšlikumi </a:t>
            </a:r>
          </a:p>
          <a:p>
            <a:pPr marL="457200" indent="-457200" algn="l">
              <a:buFont typeface="Arial" panose="020B0604020202020204" pitchFamily="34" charset="0"/>
              <a:buChar char="•"/>
            </a:pPr>
            <a:endParaRPr lang="lv-LV" sz="2800" b="1" cap="small" dirty="0">
              <a:solidFill>
                <a:schemeClr val="tx1"/>
              </a:solidFill>
              <a:latin typeface="Avenir Omni" pitchFamily="50" charset="-70"/>
            </a:endParaRPr>
          </a:p>
          <a:p>
            <a:pPr marL="457200" indent="-457200" algn="l">
              <a:buFont typeface="Calibri" panose="020F0502020204030204" pitchFamily="34" charset="0"/>
              <a:buChar char="▪"/>
            </a:pPr>
            <a:endParaRPr lang="lv-LV" sz="2800" b="1" cap="small" dirty="0">
              <a:solidFill>
                <a:schemeClr val="accent1">
                  <a:lumMod val="50000"/>
                </a:schemeClr>
              </a:solidFill>
              <a:latin typeface="Avenir Omni" pitchFamily="50" charset="-70"/>
            </a:endParaRPr>
          </a:p>
        </p:txBody>
      </p:sp>
      <p:sp>
        <p:nvSpPr>
          <p:cNvPr id="7" name="Title 1"/>
          <p:cNvSpPr txBox="1">
            <a:spLocks/>
          </p:cNvSpPr>
          <p:nvPr/>
        </p:nvSpPr>
        <p:spPr>
          <a:xfrm>
            <a:off x="1835696" y="908720"/>
            <a:ext cx="5040560" cy="675731"/>
          </a:xfrm>
          <a:prstGeom prst="rect">
            <a:avLst/>
          </a:prstGeom>
          <a:solidFill>
            <a:srgbClr val="080808">
              <a:alpha val="30196"/>
            </a:srgbClr>
          </a:solidFill>
          <a:ln w="57150">
            <a:solidFill>
              <a:schemeClr val="bg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prstClr val="white"/>
                </a:solidFill>
                <a:latin typeface="Avenir Omni" pitchFamily="50" charset="-70"/>
              </a:rPr>
              <a:t>SATURS</a:t>
            </a:r>
          </a:p>
        </p:txBody>
      </p:sp>
    </p:spTree>
    <p:extLst>
      <p:ext uri="{BB962C8B-B14F-4D97-AF65-F5344CB8AC3E}">
        <p14:creationId xmlns:p14="http://schemas.microsoft.com/office/powerpoint/2010/main" val="1543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061894"/>
            <a:ext cx="7200800" cy="2023290"/>
          </a:xfrm>
          <a:ln w="57150">
            <a:solidFill>
              <a:schemeClr val="bg1"/>
            </a:solidFill>
          </a:ln>
        </p:spPr>
        <p:txBody>
          <a:bodyPr>
            <a:noAutofit/>
          </a:bodyPr>
          <a:lstStyle/>
          <a:p>
            <a:r>
              <a:rPr lang="lv-LV" sz="4800" dirty="0">
                <a:solidFill>
                  <a:schemeClr val="bg1"/>
                </a:solidFill>
                <a:latin typeface="Avenir Omni" pitchFamily="50" charset="-70"/>
              </a:rPr>
              <a:t>LATGALES </a:t>
            </a:r>
            <a:r>
              <a:rPr lang="lv-LV" sz="2400" b="1" cap="small" dirty="0">
                <a:solidFill>
                  <a:schemeClr val="accent1">
                    <a:lumMod val="50000"/>
                  </a:schemeClr>
                </a:solidFill>
                <a:latin typeface="Avenir Omni" pitchFamily="50" charset="-70"/>
                <a:ea typeface="+mn-ea"/>
                <a:cs typeface="+mn-cs"/>
              </a:rPr>
              <a:t/>
            </a:r>
            <a:br>
              <a:rPr lang="lv-LV" sz="2400" b="1" cap="small" dirty="0">
                <a:solidFill>
                  <a:schemeClr val="accent1">
                    <a:lumMod val="50000"/>
                  </a:schemeClr>
                </a:solidFill>
                <a:latin typeface="Avenir Omni" pitchFamily="50" charset="-70"/>
                <a:ea typeface="+mn-ea"/>
                <a:cs typeface="+mn-cs"/>
              </a:rPr>
            </a:br>
            <a:r>
              <a:rPr lang="lv-LV" sz="3200" dirty="0">
                <a:solidFill>
                  <a:schemeClr val="bg1"/>
                </a:solidFill>
                <a:latin typeface="Avenir Omni" pitchFamily="50" charset="-70"/>
              </a:rPr>
              <a:t>SPECIĀLĀS EKONOMISKĀS ZONAS</a:t>
            </a:r>
          </a:p>
        </p:txBody>
      </p:sp>
      <p:sp>
        <p:nvSpPr>
          <p:cNvPr id="8" name="Subtitle 2"/>
          <p:cNvSpPr>
            <a:spLocks noGrp="1"/>
          </p:cNvSpPr>
          <p:nvPr>
            <p:ph type="subTitle" idx="1"/>
          </p:nvPr>
        </p:nvSpPr>
        <p:spPr>
          <a:xfrm>
            <a:off x="755576" y="5517232"/>
            <a:ext cx="7848872" cy="697632"/>
          </a:xfrm>
        </p:spPr>
        <p:txBody>
          <a:bodyPr>
            <a:noAutofit/>
          </a:bodyPr>
          <a:lstStyle/>
          <a:p>
            <a:r>
              <a:rPr lang="lv-LV" b="1" cap="small" dirty="0">
                <a:solidFill>
                  <a:schemeClr val="accent3">
                    <a:lumMod val="40000"/>
                    <a:lumOff val="60000"/>
                  </a:schemeClr>
                </a:solidFill>
                <a:latin typeface="Avenir Omni" pitchFamily="50" charset="-70"/>
              </a:rPr>
              <a:t>Paldies par uzmanību!</a:t>
            </a:r>
          </a:p>
        </p:txBody>
      </p:sp>
      <p:pic>
        <p:nvPicPr>
          <p:cNvPr id="4" name="Picture 3"/>
          <p:cNvPicPr>
            <a:picLocks noChangeAspect="1"/>
          </p:cNvPicPr>
          <p:nvPr/>
        </p:nvPicPr>
        <p:blipFill>
          <a:blip r:embed="rId2"/>
          <a:stretch>
            <a:fillRect/>
          </a:stretch>
        </p:blipFill>
        <p:spPr>
          <a:xfrm>
            <a:off x="0" y="-16797"/>
            <a:ext cx="9144000" cy="2869733"/>
          </a:xfrm>
          <a:prstGeom prst="rect">
            <a:avLst/>
          </a:prstGeom>
          <a:solidFill>
            <a:schemeClr val="bg2">
              <a:lumMod val="25000"/>
            </a:schemeClr>
          </a:solidFill>
        </p:spPr>
      </p:pic>
    </p:spTree>
    <p:extLst>
      <p:ext uri="{BB962C8B-B14F-4D97-AF65-F5344CB8AC3E}">
        <p14:creationId xmlns:p14="http://schemas.microsoft.com/office/powerpoint/2010/main" val="26357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5B5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501008"/>
            <a:ext cx="6048672" cy="1368152"/>
          </a:xfrm>
          <a:ln w="57150">
            <a:solidFill>
              <a:schemeClr val="bg1"/>
            </a:solidFill>
          </a:ln>
        </p:spPr>
        <p:txBody>
          <a:bodyPr>
            <a:normAutofit/>
          </a:bodyPr>
          <a:lstStyle/>
          <a:p>
            <a:r>
              <a:rPr lang="lv-LV" sz="5400" dirty="0">
                <a:solidFill>
                  <a:schemeClr val="bg1"/>
                </a:solidFill>
                <a:latin typeface="Avenir Omni" pitchFamily="50" charset="-70"/>
              </a:rPr>
              <a:t>RĒZEKNES SEZ </a:t>
            </a:r>
          </a:p>
        </p:txBody>
      </p:sp>
      <p:sp>
        <p:nvSpPr>
          <p:cNvPr id="3" name="Subtitle 2"/>
          <p:cNvSpPr>
            <a:spLocks noGrp="1"/>
          </p:cNvSpPr>
          <p:nvPr>
            <p:ph type="subTitle" idx="1"/>
          </p:nvPr>
        </p:nvSpPr>
        <p:spPr>
          <a:xfrm>
            <a:off x="719572" y="5373216"/>
            <a:ext cx="7848872" cy="697632"/>
          </a:xfrm>
        </p:spPr>
        <p:txBody>
          <a:bodyPr>
            <a:normAutofit/>
          </a:bodyPr>
          <a:lstStyle/>
          <a:p>
            <a:r>
              <a:rPr lang="lv-LV" sz="2800" b="1" cap="small" dirty="0">
                <a:solidFill>
                  <a:schemeClr val="accent3">
                    <a:lumMod val="20000"/>
                    <a:lumOff val="80000"/>
                  </a:schemeClr>
                </a:solidFill>
                <a:latin typeface="Avenir Omni" pitchFamily="50" charset="-70"/>
              </a:rPr>
              <a:t>Aktualitātes</a:t>
            </a:r>
          </a:p>
        </p:txBody>
      </p:sp>
      <p:pic>
        <p:nvPicPr>
          <p:cNvPr id="1027" name="Picture 3" descr="C:\Users\BaibaBa\Documents\RSEZ_Zīmols\Logo\Visi_formati_logo\logo_1.tif"/>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332" b="99447" l="0" r="96556">
                        <a14:foregroundMark x1="8840" y1="41925" x2="17164" y2="68584"/>
                        <a14:foregroundMark x1="21297" y1="76549" x2="21125" y2="60951"/>
                        <a14:foregroundMark x1="23708" y1="83518" x2="23708" y2="83518"/>
                        <a14:foregroundMark x1="30023" y1="47566" x2="30023" y2="47566"/>
                        <a14:foregroundMark x1="32778" y1="38827" x2="32778" y2="38827"/>
                        <a14:foregroundMark x1="57118" y1="42257" x2="57118" y2="42257"/>
                        <a14:foregroundMark x1="63892" y1="19027" x2="63892" y2="19027"/>
                        <a14:foregroundMark x1="65040" y1="21350" x2="65040" y2="21350"/>
                        <a14:foregroundMark x1="32377" y1="21681" x2="32377" y2="21681"/>
                        <a14:foregroundMark x1="35936" y1="17478" x2="35936" y2="17478"/>
                        <a14:foregroundMark x1="19346" y1="13274" x2="19346" y2="13274"/>
                      </a14:backgroundRemoval>
                    </a14:imgEffect>
                  </a14:imgLayer>
                </a14:imgProps>
              </a:ext>
              <a:ext uri="{28A0092B-C50C-407E-A947-70E740481C1C}">
                <a14:useLocalDpi xmlns:a14="http://schemas.microsoft.com/office/drawing/2010/main" val="0"/>
              </a:ext>
            </a:extLst>
          </a:blip>
          <a:srcRect/>
          <a:stretch>
            <a:fillRect/>
          </a:stretch>
        </p:blipFill>
        <p:spPr bwMode="auto">
          <a:xfrm>
            <a:off x="4052441" y="6165304"/>
            <a:ext cx="1039118" cy="5392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0" y="-15822"/>
            <a:ext cx="9144000" cy="2869733"/>
          </a:xfrm>
          <a:prstGeom prst="rect">
            <a:avLst/>
          </a:prstGeom>
        </p:spPr>
      </p:pic>
    </p:spTree>
    <p:extLst>
      <p:ext uri="{BB962C8B-B14F-4D97-AF65-F5344CB8AC3E}">
        <p14:creationId xmlns:p14="http://schemas.microsoft.com/office/powerpoint/2010/main" val="411853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898"/>
            <a:ext cx="9144000" cy="1584451"/>
          </a:xfrm>
          <a:prstGeom prst="rect">
            <a:avLst/>
          </a:prstGeom>
        </p:spPr>
      </p:pic>
      <p:sp>
        <p:nvSpPr>
          <p:cNvPr id="11" name="Subtitle 2"/>
          <p:cNvSpPr txBox="1">
            <a:spLocks/>
          </p:cNvSpPr>
          <p:nvPr/>
        </p:nvSpPr>
        <p:spPr>
          <a:xfrm>
            <a:off x="318356" y="1585981"/>
            <a:ext cx="8496944" cy="69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lv-LV" b="1" cap="small" dirty="0">
                <a:solidFill>
                  <a:srgbClr val="1E2B3F"/>
                </a:solidFill>
                <a:latin typeface="Avenir Omni" pitchFamily="50" charset="-70"/>
              </a:rPr>
              <a:t>Rezultāti 2018.gadā</a:t>
            </a:r>
          </a:p>
        </p:txBody>
      </p:sp>
      <p:sp>
        <p:nvSpPr>
          <p:cNvPr id="3" name="AutoShape 8" descr="Attēlu rezultāti vaicājumam “box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4" name="AutoShape 10" descr="Attēlu rezultāti vaicājumam “box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5" name="AutoShape 12" descr="Attēlu rezultāti vaicājumam “box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6" name="AutoShape 14" descr="Attēlu rezultāti vaicājumam “box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7" name="AutoShape 16" descr="Attēlu rezultāti vaicājumam “box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grpSp>
        <p:nvGrpSpPr>
          <p:cNvPr id="16" name="Group 15"/>
          <p:cNvGrpSpPr/>
          <p:nvPr/>
        </p:nvGrpSpPr>
        <p:grpSpPr>
          <a:xfrm>
            <a:off x="4647125" y="5301208"/>
            <a:ext cx="1225302" cy="1225302"/>
            <a:chOff x="5076056" y="3912130"/>
            <a:chExt cx="1225302" cy="1225302"/>
          </a:xfrm>
        </p:grpSpPr>
        <p:sp>
          <p:nvSpPr>
            <p:cNvPr id="23" name="Oval 22"/>
            <p:cNvSpPr/>
            <p:nvPr/>
          </p:nvSpPr>
          <p:spPr>
            <a:xfrm>
              <a:off x="5076056" y="3912130"/>
              <a:ext cx="1225302" cy="1225302"/>
            </a:xfrm>
            <a:prstGeom prst="ellipse">
              <a:avLst/>
            </a:prstGeom>
            <a:solidFill>
              <a:srgbClr val="3F5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44" name="Picture 20" descr="Attēlu rezultāti vaicājumam “box icon”"/>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284168" y="4120242"/>
              <a:ext cx="809077" cy="809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709753" y="5280830"/>
            <a:ext cx="1225302" cy="1225302"/>
            <a:chOff x="322362" y="3717032"/>
            <a:chExt cx="1225302" cy="1225302"/>
          </a:xfrm>
        </p:grpSpPr>
        <p:sp>
          <p:nvSpPr>
            <p:cNvPr id="8" name="Oval 7"/>
            <p:cNvSpPr/>
            <p:nvPr/>
          </p:nvSpPr>
          <p:spPr>
            <a:xfrm>
              <a:off x="322362" y="3717032"/>
              <a:ext cx="1225302" cy="122530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30" name="Picture 6" descr="Attēlu rezultāti vaicājumam “gear icon”"/>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476309" y="3870978"/>
              <a:ext cx="917408" cy="9174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76427" y="5301208"/>
            <a:ext cx="1225302" cy="1225302"/>
            <a:chOff x="2987824" y="3826108"/>
            <a:chExt cx="1225302" cy="1225302"/>
          </a:xfrm>
        </p:grpSpPr>
        <p:sp>
          <p:nvSpPr>
            <p:cNvPr id="22" name="Oval 21"/>
            <p:cNvSpPr/>
            <p:nvPr/>
          </p:nvSpPr>
          <p:spPr>
            <a:xfrm>
              <a:off x="2987824" y="3826108"/>
              <a:ext cx="1225302" cy="1225302"/>
            </a:xfrm>
            <a:prstGeom prst="ellipse">
              <a:avLst/>
            </a:prstGeom>
            <a:solidFill>
              <a:srgbClr val="3F5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28" name="Picture 4" descr="Attēlu rezultāti vaicājumam “wood icon”"/>
            <p:cNvPicPr>
              <a:picLocks noChangeAspect="1" noChangeArrowheads="1"/>
            </p:cNvPicPr>
            <p:nvPr/>
          </p:nvPicPr>
          <p:blipFill rotWithShape="1">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5641" t="3894" r="68754" b="70474"/>
            <a:stretch/>
          </p:blipFill>
          <p:spPr bwMode="auto">
            <a:xfrm>
              <a:off x="3152254" y="4016982"/>
              <a:ext cx="896442" cy="843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080320" y="5280830"/>
            <a:ext cx="1225302" cy="1225302"/>
            <a:chOff x="3423684" y="3312493"/>
            <a:chExt cx="1225302" cy="1225302"/>
          </a:xfrm>
        </p:grpSpPr>
        <p:sp>
          <p:nvSpPr>
            <p:cNvPr id="24" name="Oval 23"/>
            <p:cNvSpPr/>
            <p:nvPr/>
          </p:nvSpPr>
          <p:spPr>
            <a:xfrm>
              <a:off x="3423684" y="3312493"/>
              <a:ext cx="1225302" cy="1225302"/>
            </a:xfrm>
            <a:prstGeom prst="ellipse">
              <a:avLst/>
            </a:prstGeom>
            <a:solidFill>
              <a:srgbClr val="4C5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46" name="Picture 22" descr="Attēlu rezultāti vaicājumam “warehouse icon”"/>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3596455" y="3449923"/>
              <a:ext cx="879760" cy="879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7635009" y="5262106"/>
            <a:ext cx="1225302" cy="1225302"/>
            <a:chOff x="5292080" y="3449923"/>
            <a:chExt cx="1225302" cy="1225302"/>
          </a:xfrm>
        </p:grpSpPr>
        <p:sp>
          <p:nvSpPr>
            <p:cNvPr id="29" name="Oval 28"/>
            <p:cNvSpPr/>
            <p:nvPr/>
          </p:nvSpPr>
          <p:spPr>
            <a:xfrm>
              <a:off x="5292080" y="3449923"/>
              <a:ext cx="1225302" cy="122530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48" name="Picture 24" descr="Attēlu rezultāti vaicājumam “food icon”"/>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5560088" y="3717031"/>
              <a:ext cx="689285" cy="6892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3107826" y="5301208"/>
            <a:ext cx="1225302" cy="1225302"/>
            <a:chOff x="2012902" y="3284984"/>
            <a:chExt cx="1225302" cy="1225302"/>
          </a:xfrm>
        </p:grpSpPr>
        <p:sp>
          <p:nvSpPr>
            <p:cNvPr id="32" name="Oval 31"/>
            <p:cNvSpPr/>
            <p:nvPr/>
          </p:nvSpPr>
          <p:spPr>
            <a:xfrm>
              <a:off x="2012902" y="3284984"/>
              <a:ext cx="1225302" cy="1225302"/>
            </a:xfrm>
            <a:prstGeom prst="ellipse">
              <a:avLst/>
            </a:prstGeom>
            <a:solidFill>
              <a:srgbClr val="4C5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50" name="Picture 26" descr="Attēlu rezultāti vaicājumam “drill icon”"/>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2301074" y="3479862"/>
              <a:ext cx="835546" cy="835546"/>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itle 1"/>
          <p:cNvSpPr txBox="1">
            <a:spLocks/>
          </p:cNvSpPr>
          <p:nvPr/>
        </p:nvSpPr>
        <p:spPr>
          <a:xfrm>
            <a:off x="2306865" y="769937"/>
            <a:ext cx="4680520" cy="739069"/>
          </a:xfrm>
          <a:prstGeom prst="rect">
            <a:avLst/>
          </a:prstGeom>
          <a:solidFill>
            <a:srgbClr val="080808">
              <a:alpha val="30196"/>
            </a:srgbClr>
          </a:solidFill>
          <a:ln w="57150">
            <a:solidFill>
              <a:schemeClr val="bg1"/>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RĒZEKNES SEZ </a:t>
            </a:r>
          </a:p>
        </p:txBody>
      </p:sp>
      <p:sp>
        <p:nvSpPr>
          <p:cNvPr id="40" name="Content Placeholder 2"/>
          <p:cNvSpPr txBox="1">
            <a:spLocks/>
          </p:cNvSpPr>
          <p:nvPr/>
        </p:nvSpPr>
        <p:spPr>
          <a:xfrm>
            <a:off x="392164" y="2172973"/>
            <a:ext cx="8219256" cy="297428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Calibri" panose="020F0502020204030204" pitchFamily="34" charset="0"/>
              <a:buChar char="▪"/>
            </a:pPr>
            <a:r>
              <a:rPr lang="lv-LV" b="1" dirty="0">
                <a:solidFill>
                  <a:srgbClr val="1E2B3F"/>
                </a:solidFill>
                <a:latin typeface="Avenir Omni" pitchFamily="50" charset="-70"/>
              </a:rPr>
              <a:t>18 </a:t>
            </a:r>
            <a:r>
              <a:rPr lang="lv-LV" dirty="0">
                <a:solidFill>
                  <a:srgbClr val="1E2B3F"/>
                </a:solidFill>
                <a:latin typeface="Avenir Omni" pitchFamily="50" charset="-70"/>
              </a:rPr>
              <a:t>komercsabiedrības</a:t>
            </a:r>
          </a:p>
          <a:p>
            <a:pPr marL="457200" indent="-457200" algn="l">
              <a:buFont typeface="Calibri" panose="020F0502020204030204" pitchFamily="34" charset="0"/>
              <a:buChar char="▪"/>
            </a:pPr>
            <a:r>
              <a:rPr lang="lv-LV" b="1" dirty="0">
                <a:solidFill>
                  <a:srgbClr val="1E2B3F"/>
                </a:solidFill>
                <a:latin typeface="Avenir Omni" pitchFamily="50" charset="-70"/>
              </a:rPr>
              <a:t>Nozares:</a:t>
            </a:r>
            <a:r>
              <a:rPr lang="lv-LV" dirty="0">
                <a:solidFill>
                  <a:srgbClr val="1E2B3F"/>
                </a:solidFill>
                <a:latin typeface="Avenir Omni" pitchFamily="50" charset="-70"/>
              </a:rPr>
              <a:t> kokapstrāde, metālapstrāde, noliktavu saimniecība u.c.</a:t>
            </a:r>
          </a:p>
          <a:p>
            <a:pPr marL="457200" indent="-457200" algn="l">
              <a:buFont typeface="Calibri" panose="020F0502020204030204" pitchFamily="34" charset="0"/>
              <a:buChar char="▪"/>
            </a:pPr>
            <a:r>
              <a:rPr lang="lv-LV" dirty="0">
                <a:solidFill>
                  <a:srgbClr val="1E2B3F"/>
                </a:solidFill>
                <a:latin typeface="Avenir Omni" pitchFamily="50" charset="-70"/>
              </a:rPr>
              <a:t>Pabeigta </a:t>
            </a:r>
            <a:r>
              <a:rPr lang="lv-LV" b="1" dirty="0">
                <a:solidFill>
                  <a:srgbClr val="1E2B3F"/>
                </a:solidFill>
                <a:latin typeface="Avenir Omni" pitchFamily="50" charset="-70"/>
              </a:rPr>
              <a:t>13</a:t>
            </a:r>
            <a:r>
              <a:rPr lang="lv-LV" dirty="0">
                <a:solidFill>
                  <a:srgbClr val="1E2B3F"/>
                </a:solidFill>
                <a:latin typeface="Avenir Omni" pitchFamily="50" charset="-70"/>
              </a:rPr>
              <a:t> ieguldījumu projektu īstenošana</a:t>
            </a:r>
          </a:p>
          <a:p>
            <a:pPr marL="457200" indent="-457200" algn="l">
              <a:buFont typeface="Calibri" panose="020F0502020204030204" pitchFamily="34" charset="0"/>
              <a:buChar char="▪"/>
            </a:pPr>
            <a:r>
              <a:rPr lang="lv-LV" dirty="0">
                <a:solidFill>
                  <a:srgbClr val="1E2B3F"/>
                </a:solidFill>
                <a:latin typeface="Avenir Omni" pitchFamily="50" charset="-70"/>
              </a:rPr>
              <a:t>Noslēgti </a:t>
            </a:r>
            <a:r>
              <a:rPr lang="lv-LV" b="1" dirty="0">
                <a:solidFill>
                  <a:srgbClr val="1E2B3F"/>
                </a:solidFill>
                <a:latin typeface="Avenir Omni" pitchFamily="50" charset="-70"/>
              </a:rPr>
              <a:t>4 līgumi </a:t>
            </a:r>
            <a:r>
              <a:rPr lang="lv-LV" dirty="0">
                <a:solidFill>
                  <a:srgbClr val="1E2B3F"/>
                </a:solidFill>
                <a:latin typeface="Avenir Omni" pitchFamily="50" charset="-70"/>
              </a:rPr>
              <a:t>par jaunu ieguldījumu projektu īstenošanu</a:t>
            </a:r>
          </a:p>
          <a:p>
            <a:pPr marL="457200" indent="-457200" algn="l">
              <a:buFont typeface="Calibri" panose="020F0502020204030204" pitchFamily="34" charset="0"/>
              <a:buChar char="▪"/>
            </a:pPr>
            <a:endParaRPr lang="lv-LV" dirty="0">
              <a:solidFill>
                <a:srgbClr val="1E2B3F"/>
              </a:solidFill>
              <a:latin typeface="Avenir Omni" pitchFamily="50" charset="-70"/>
            </a:endParaRPr>
          </a:p>
          <a:p>
            <a:pPr marL="457200" indent="-457200" algn="l">
              <a:buFont typeface="Calibri" panose="020F0502020204030204" pitchFamily="34" charset="0"/>
              <a:buChar char="▪"/>
            </a:pPr>
            <a:endParaRPr lang="lv-LV" dirty="0">
              <a:solidFill>
                <a:srgbClr val="1E2B3F"/>
              </a:solidFill>
              <a:latin typeface="Avenir Omni" pitchFamily="50" charset="-70"/>
            </a:endParaRPr>
          </a:p>
          <a:p>
            <a:pPr marL="457200" indent="-457200" algn="l">
              <a:buFont typeface="Calibri" panose="020F0502020204030204" pitchFamily="34" charset="0"/>
              <a:buChar char="▪"/>
            </a:pPr>
            <a:endParaRPr lang="lv-LV" dirty="0">
              <a:solidFill>
                <a:srgbClr val="1E2B3F"/>
              </a:solidFill>
              <a:latin typeface="Avenir Omni" pitchFamily="50" charset="-70"/>
            </a:endParaRPr>
          </a:p>
          <a:p>
            <a:pPr marL="457200" indent="-457200" algn="l">
              <a:buFont typeface="Calibri" panose="020F0502020204030204" pitchFamily="34" charset="0"/>
              <a:buChar char="▪"/>
            </a:pPr>
            <a:endParaRPr lang="lv-LV" b="1" dirty="0">
              <a:solidFill>
                <a:srgbClr val="1E2B3F"/>
              </a:solidFill>
              <a:latin typeface="Avenir Omni" pitchFamily="50" charset="-70"/>
            </a:endParaRPr>
          </a:p>
        </p:txBody>
      </p:sp>
    </p:spTree>
    <p:extLst>
      <p:ext uri="{BB962C8B-B14F-4D97-AF65-F5344CB8AC3E}">
        <p14:creationId xmlns:p14="http://schemas.microsoft.com/office/powerpoint/2010/main" val="147480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1584451"/>
          </a:xfrm>
          <a:prstGeom prst="rect">
            <a:avLst/>
          </a:prstGeom>
        </p:spPr>
      </p:pic>
      <p:sp>
        <p:nvSpPr>
          <p:cNvPr id="5" name="Flowchart: Connector 4"/>
          <p:cNvSpPr/>
          <p:nvPr/>
        </p:nvSpPr>
        <p:spPr>
          <a:xfrm>
            <a:off x="323528" y="3212976"/>
            <a:ext cx="3344033" cy="3272025"/>
          </a:xfrm>
          <a:prstGeom prst="flowChartConnector">
            <a:avLst/>
          </a:prstGeom>
          <a:solidFill>
            <a:srgbClr val="525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cap="small" dirty="0">
                <a:solidFill>
                  <a:prstClr val="white"/>
                </a:solidFill>
                <a:latin typeface="Avenir Omni" pitchFamily="50" charset="-70"/>
              </a:rPr>
              <a:t>Kopā investīcijas:</a:t>
            </a:r>
          </a:p>
          <a:p>
            <a:pPr algn="ctr"/>
            <a:r>
              <a:rPr lang="lv-LV" sz="3600" b="1" cap="small" dirty="0">
                <a:solidFill>
                  <a:prstClr val="white"/>
                </a:solidFill>
                <a:latin typeface="Avenir Omni" pitchFamily="50" charset="-70"/>
              </a:rPr>
              <a:t>~51</a:t>
            </a:r>
            <a:endParaRPr lang="lv-LV" sz="2400" b="1" cap="small" dirty="0">
              <a:solidFill>
                <a:prstClr val="white"/>
              </a:solidFill>
              <a:latin typeface="Avenir Omni" pitchFamily="50" charset="-70"/>
            </a:endParaRPr>
          </a:p>
          <a:p>
            <a:pPr algn="ctr"/>
            <a:r>
              <a:rPr lang="lv-LV" sz="2800" cap="small" dirty="0">
                <a:solidFill>
                  <a:prstClr val="white"/>
                </a:solidFill>
                <a:latin typeface="Avenir Omni" pitchFamily="50" charset="-70"/>
              </a:rPr>
              <a:t>miljoni eiro </a:t>
            </a:r>
          </a:p>
          <a:p>
            <a:pPr algn="ctr"/>
            <a:endParaRPr lang="lv-LV" sz="2800" cap="small" dirty="0">
              <a:solidFill>
                <a:prstClr val="white"/>
              </a:solidFill>
              <a:latin typeface="Avenir Omni" pitchFamily="50" charset="-70"/>
            </a:endParaRPr>
          </a:p>
        </p:txBody>
      </p:sp>
      <p:sp>
        <p:nvSpPr>
          <p:cNvPr id="11" name="Subtitle 2"/>
          <p:cNvSpPr txBox="1">
            <a:spLocks/>
          </p:cNvSpPr>
          <p:nvPr/>
        </p:nvSpPr>
        <p:spPr>
          <a:xfrm>
            <a:off x="323528" y="1700808"/>
            <a:ext cx="8496944"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cap="small" dirty="0" err="1">
                <a:solidFill>
                  <a:srgbClr val="1E2B3F"/>
                </a:solidFill>
                <a:latin typeface="Avenir Omni" pitchFamily="50" charset="-70"/>
              </a:rPr>
              <a:t>komercsabiedr</a:t>
            </a:r>
            <a:r>
              <a:rPr lang="lv-LV" b="1" cap="small" dirty="0" err="1">
                <a:solidFill>
                  <a:srgbClr val="1E2B3F"/>
                </a:solidFill>
                <a:latin typeface="Avenir Omni" pitchFamily="50" charset="-70"/>
              </a:rPr>
              <a:t>ību</a:t>
            </a:r>
            <a:r>
              <a:rPr lang="lv-LV" b="1" cap="small" dirty="0">
                <a:solidFill>
                  <a:srgbClr val="1E2B3F"/>
                </a:solidFill>
                <a:latin typeface="Avenir Omni" pitchFamily="50" charset="-70"/>
              </a:rPr>
              <a:t> 2018.gadā uzsākti </a:t>
            </a:r>
          </a:p>
          <a:p>
            <a:pPr marL="0" indent="0" algn="ctr">
              <a:buFont typeface="Arial" panose="020B0604020202020204" pitchFamily="34" charset="0"/>
              <a:buNone/>
            </a:pPr>
            <a:r>
              <a:rPr lang="lv-LV" b="1" cap="small" dirty="0">
                <a:solidFill>
                  <a:srgbClr val="1E2B3F"/>
                </a:solidFill>
                <a:latin typeface="Avenir Omni" pitchFamily="50" charset="-70"/>
              </a:rPr>
              <a:t>4 ieguldījumu projekti</a:t>
            </a:r>
          </a:p>
        </p:txBody>
      </p:sp>
      <p:sp>
        <p:nvSpPr>
          <p:cNvPr id="10" name="Content Placeholder 2"/>
          <p:cNvSpPr txBox="1">
            <a:spLocks/>
          </p:cNvSpPr>
          <p:nvPr/>
        </p:nvSpPr>
        <p:spPr>
          <a:xfrm>
            <a:off x="3779912" y="3302631"/>
            <a:ext cx="5217821" cy="37444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Calibri" panose="020F0502020204030204" pitchFamily="34" charset="0"/>
              <a:buChar char="▪"/>
            </a:pPr>
            <a:r>
              <a:rPr lang="lv-LV" sz="2800" dirty="0">
                <a:solidFill>
                  <a:srgbClr val="1E2B3F"/>
                </a:solidFill>
                <a:latin typeface="Avenir Omni" pitchFamily="50" charset="-70"/>
              </a:rPr>
              <a:t>«VEREMS» RSEZ SIA</a:t>
            </a:r>
          </a:p>
          <a:p>
            <a:pPr marL="457200" indent="-457200" algn="l">
              <a:buFont typeface="Calibri" panose="020F0502020204030204" pitchFamily="34" charset="0"/>
              <a:buChar char="▪"/>
            </a:pPr>
            <a:r>
              <a:rPr lang="lv-LV" sz="2800" dirty="0">
                <a:solidFill>
                  <a:srgbClr val="1E2B3F"/>
                </a:solidFill>
                <a:latin typeface="Avenir Omni" pitchFamily="50" charset="-70"/>
              </a:rPr>
              <a:t>RSEZ SIA «LATSTAB»</a:t>
            </a:r>
          </a:p>
          <a:p>
            <a:pPr marL="457200" indent="-457200" algn="l">
              <a:buFont typeface="Calibri" panose="020F0502020204030204" pitchFamily="34" charset="0"/>
              <a:buChar char="▪"/>
            </a:pPr>
            <a:r>
              <a:rPr lang="lv-LV" sz="2800" dirty="0">
                <a:solidFill>
                  <a:srgbClr val="1E2B3F"/>
                </a:solidFill>
                <a:latin typeface="Avenir Omni" pitchFamily="50" charset="-70"/>
              </a:rPr>
              <a:t>«MB </a:t>
            </a:r>
            <a:r>
              <a:rPr lang="lv-LV" sz="2800" dirty="0" err="1">
                <a:solidFill>
                  <a:srgbClr val="1E2B3F"/>
                </a:solidFill>
                <a:latin typeface="Avenir Omni" pitchFamily="50" charset="-70"/>
              </a:rPr>
              <a:t>Properties</a:t>
            </a:r>
            <a:r>
              <a:rPr lang="lv-LV" sz="2800" dirty="0">
                <a:solidFill>
                  <a:srgbClr val="1E2B3F"/>
                </a:solidFill>
                <a:latin typeface="Avenir Omni" pitchFamily="50" charset="-70"/>
              </a:rPr>
              <a:t>» RSEZ SIA</a:t>
            </a:r>
          </a:p>
          <a:p>
            <a:pPr marL="457200" indent="-457200" algn="l">
              <a:buFont typeface="Calibri" panose="020F0502020204030204" pitchFamily="34" charset="0"/>
              <a:buChar char="▪"/>
            </a:pPr>
            <a:r>
              <a:rPr lang="lv-LV" sz="2800" dirty="0">
                <a:solidFill>
                  <a:srgbClr val="1E2B3F"/>
                </a:solidFill>
                <a:latin typeface="Avenir Omni" pitchFamily="50" charset="-70"/>
              </a:rPr>
              <a:t>RSEZ SIA «</a:t>
            </a:r>
            <a:r>
              <a:rPr lang="lv-LV" sz="2800" dirty="0" err="1">
                <a:solidFill>
                  <a:srgbClr val="1E2B3F"/>
                </a:solidFill>
                <a:latin typeface="Avenir Omni" pitchFamily="50" charset="-70"/>
              </a:rPr>
              <a:t>Floraplanet</a:t>
            </a:r>
            <a:r>
              <a:rPr lang="lv-LV" sz="2800" dirty="0">
                <a:solidFill>
                  <a:srgbClr val="1E2B3F"/>
                </a:solidFill>
                <a:latin typeface="Avenir Omni" pitchFamily="50" charset="-70"/>
              </a:rPr>
              <a:t>»</a:t>
            </a:r>
          </a:p>
          <a:p>
            <a:pPr algn="l"/>
            <a:endParaRPr lang="lv-LV" sz="2800" dirty="0">
              <a:solidFill>
                <a:srgbClr val="1E2B3F"/>
              </a:solidFill>
              <a:latin typeface="Avenir Omni" pitchFamily="50" charset="-70"/>
            </a:endParaRPr>
          </a:p>
        </p:txBody>
      </p:sp>
      <p:sp>
        <p:nvSpPr>
          <p:cNvPr id="12" name="Title 1"/>
          <p:cNvSpPr txBox="1">
            <a:spLocks/>
          </p:cNvSpPr>
          <p:nvPr/>
        </p:nvSpPr>
        <p:spPr>
          <a:xfrm>
            <a:off x="2231740" y="908720"/>
            <a:ext cx="4680520" cy="675730"/>
          </a:xfrm>
          <a:prstGeom prst="rect">
            <a:avLst/>
          </a:prstGeom>
          <a:solidFill>
            <a:srgbClr val="080808">
              <a:alpha val="30196"/>
            </a:srgbClr>
          </a:solidFill>
          <a:ln w="57150">
            <a:solidFill>
              <a:schemeClr val="bg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RĒZEKNES SEZ </a:t>
            </a:r>
          </a:p>
        </p:txBody>
      </p:sp>
    </p:spTree>
    <p:extLst>
      <p:ext uri="{BB962C8B-B14F-4D97-AF65-F5344CB8AC3E}">
        <p14:creationId xmlns:p14="http://schemas.microsoft.com/office/powerpoint/2010/main" val="405869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262"/>
            <a:ext cx="9144000" cy="1584451"/>
          </a:xfrm>
          <a:prstGeom prst="rect">
            <a:avLst/>
          </a:prstGeom>
        </p:spPr>
      </p:pic>
      <p:sp>
        <p:nvSpPr>
          <p:cNvPr id="5" name="Flowchart: Connector 4"/>
          <p:cNvSpPr>
            <a:spLocks noChangeAspect="1"/>
          </p:cNvSpPr>
          <p:nvPr/>
        </p:nvSpPr>
        <p:spPr>
          <a:xfrm>
            <a:off x="251520" y="2996952"/>
            <a:ext cx="2880320" cy="2880320"/>
          </a:xfrm>
          <a:prstGeom prst="flowChartConnector">
            <a:avLst/>
          </a:prstGeom>
          <a:solidFill>
            <a:srgbClr val="404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cap="small" dirty="0">
                <a:solidFill>
                  <a:prstClr val="white"/>
                </a:solidFill>
                <a:latin typeface="Avenir Omni" pitchFamily="50" charset="-70"/>
              </a:rPr>
              <a:t>104 milj. eiro</a:t>
            </a:r>
            <a:endParaRPr lang="lv-LV" sz="2000" b="1" cap="small" dirty="0">
              <a:solidFill>
                <a:prstClr val="white"/>
              </a:solidFill>
              <a:latin typeface="Avenir Omni" pitchFamily="50" charset="-70"/>
            </a:endParaRPr>
          </a:p>
          <a:p>
            <a:pPr algn="ctr"/>
            <a:r>
              <a:rPr lang="lv-LV" sz="2400" cap="small" dirty="0">
                <a:solidFill>
                  <a:prstClr val="white"/>
                </a:solidFill>
                <a:latin typeface="Avenir Omni" pitchFamily="50" charset="-70"/>
              </a:rPr>
              <a:t>Apgrozījums</a:t>
            </a:r>
          </a:p>
        </p:txBody>
      </p:sp>
      <p:sp>
        <p:nvSpPr>
          <p:cNvPr id="11" name="Subtitle 2"/>
          <p:cNvSpPr txBox="1">
            <a:spLocks/>
          </p:cNvSpPr>
          <p:nvPr/>
        </p:nvSpPr>
        <p:spPr>
          <a:xfrm>
            <a:off x="323528" y="1772816"/>
            <a:ext cx="8496944" cy="69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cap="small" dirty="0">
                <a:solidFill>
                  <a:srgbClr val="1E2B3F"/>
                </a:solidFill>
                <a:latin typeface="Avenir Omni" pitchFamily="50" charset="-70"/>
              </a:rPr>
              <a:t>k</a:t>
            </a:r>
            <a:r>
              <a:rPr lang="lv-LV" b="1" cap="small" dirty="0" err="1">
                <a:solidFill>
                  <a:srgbClr val="1E2B3F"/>
                </a:solidFill>
                <a:latin typeface="Avenir Omni" pitchFamily="50" charset="-70"/>
              </a:rPr>
              <a:t>omercsabiedrību</a:t>
            </a:r>
            <a:r>
              <a:rPr lang="lv-LV" b="1" cap="small" dirty="0">
                <a:solidFill>
                  <a:srgbClr val="1E2B3F"/>
                </a:solidFill>
                <a:latin typeface="Avenir Omni" pitchFamily="50" charset="-70"/>
              </a:rPr>
              <a:t> rādītāji 2018.gads </a:t>
            </a:r>
          </a:p>
          <a:p>
            <a:pPr marL="0" indent="0" algn="ctr">
              <a:buFont typeface="Arial" panose="020B0604020202020204" pitchFamily="34" charset="0"/>
              <a:buNone/>
            </a:pPr>
            <a:endParaRPr lang="lv-LV" b="1" cap="small" dirty="0">
              <a:solidFill>
                <a:srgbClr val="1E2B3F"/>
              </a:solidFill>
              <a:latin typeface="Avenir Omni" pitchFamily="50" charset="-70"/>
            </a:endParaRPr>
          </a:p>
          <a:p>
            <a:pPr marL="0" indent="0" algn="ctr">
              <a:buFont typeface="Arial" panose="020B0604020202020204" pitchFamily="34" charset="0"/>
              <a:buNone/>
            </a:pPr>
            <a:endParaRPr lang="lv-LV" b="1" cap="small" dirty="0">
              <a:solidFill>
                <a:srgbClr val="1E2B3F"/>
              </a:solidFill>
              <a:latin typeface="Avenir Omni" pitchFamily="50" charset="-70"/>
            </a:endParaRPr>
          </a:p>
        </p:txBody>
      </p:sp>
      <p:sp>
        <p:nvSpPr>
          <p:cNvPr id="13" name="Flowchart: Connector 12"/>
          <p:cNvSpPr>
            <a:spLocks noChangeAspect="1"/>
          </p:cNvSpPr>
          <p:nvPr/>
        </p:nvSpPr>
        <p:spPr>
          <a:xfrm>
            <a:off x="3203848" y="3068960"/>
            <a:ext cx="2808000" cy="2808000"/>
          </a:xfrm>
          <a:prstGeom prst="flowChartConnector">
            <a:avLst/>
          </a:prstGeom>
          <a:solidFill>
            <a:srgbClr val="2D4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cap="small" dirty="0">
                <a:solidFill>
                  <a:prstClr val="white"/>
                </a:solidFill>
                <a:latin typeface="Avenir Omni" pitchFamily="50" charset="-70"/>
              </a:rPr>
              <a:t>43</a:t>
            </a:r>
            <a:endParaRPr lang="lv-LV" sz="2000" b="1" cap="small" dirty="0">
              <a:solidFill>
                <a:prstClr val="white"/>
              </a:solidFill>
              <a:latin typeface="Avenir Omni" pitchFamily="50" charset="-70"/>
            </a:endParaRPr>
          </a:p>
          <a:p>
            <a:pPr algn="ctr"/>
            <a:r>
              <a:rPr lang="lv-LV" sz="2400" cap="small" dirty="0">
                <a:solidFill>
                  <a:prstClr val="white"/>
                </a:solidFill>
                <a:latin typeface="Avenir Omni" pitchFamily="50" charset="-70"/>
              </a:rPr>
              <a:t>Jaunas darbavietas</a:t>
            </a:r>
          </a:p>
        </p:txBody>
      </p:sp>
      <p:sp>
        <p:nvSpPr>
          <p:cNvPr id="14" name="Flowchart: Connector 13"/>
          <p:cNvSpPr/>
          <p:nvPr/>
        </p:nvSpPr>
        <p:spPr>
          <a:xfrm>
            <a:off x="6156176" y="3068960"/>
            <a:ext cx="2808000" cy="2808000"/>
          </a:xfrm>
          <a:prstGeom prst="flowChartConnector">
            <a:avLst/>
          </a:prstGeom>
          <a:solidFill>
            <a:srgbClr val="5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000" b="1" cap="small" dirty="0">
                <a:solidFill>
                  <a:prstClr val="white"/>
                </a:solidFill>
                <a:latin typeface="Avenir Omni" pitchFamily="50" charset="-70"/>
              </a:rPr>
              <a:t>10,13</a:t>
            </a:r>
            <a:r>
              <a:rPr lang="lv-LV" cap="small" dirty="0">
                <a:solidFill>
                  <a:prstClr val="white"/>
                </a:solidFill>
                <a:latin typeface="Avenir Omni" pitchFamily="50" charset="-70"/>
              </a:rPr>
              <a:t> </a:t>
            </a:r>
          </a:p>
          <a:p>
            <a:pPr algn="ctr"/>
            <a:r>
              <a:rPr lang="lv-LV" sz="2000" cap="small" dirty="0">
                <a:solidFill>
                  <a:prstClr val="white"/>
                </a:solidFill>
                <a:latin typeface="Avenir Omni" pitchFamily="50" charset="-70"/>
              </a:rPr>
              <a:t>miljonu eiro </a:t>
            </a:r>
          </a:p>
          <a:p>
            <a:pPr algn="ctr"/>
            <a:r>
              <a:rPr lang="en-US" sz="2000" cap="small" dirty="0">
                <a:solidFill>
                  <a:prstClr val="white"/>
                </a:solidFill>
                <a:latin typeface="Avenir Omni" pitchFamily="50" charset="-70"/>
              </a:rPr>
              <a:t>I</a:t>
            </a:r>
            <a:r>
              <a:rPr lang="lv-LV" sz="2000" cap="small" dirty="0">
                <a:solidFill>
                  <a:prstClr val="white"/>
                </a:solidFill>
                <a:latin typeface="Avenir Omni" pitchFamily="50" charset="-70"/>
              </a:rPr>
              <a:t>nvestīcijas</a:t>
            </a:r>
          </a:p>
        </p:txBody>
      </p:sp>
      <p:sp>
        <p:nvSpPr>
          <p:cNvPr id="12" name="Title 1"/>
          <p:cNvSpPr txBox="1">
            <a:spLocks/>
          </p:cNvSpPr>
          <p:nvPr/>
        </p:nvSpPr>
        <p:spPr>
          <a:xfrm>
            <a:off x="2483768" y="836712"/>
            <a:ext cx="4680520" cy="672852"/>
          </a:xfrm>
          <a:prstGeom prst="rect">
            <a:avLst/>
          </a:prstGeom>
          <a:solidFill>
            <a:srgbClr val="080808">
              <a:alpha val="30196"/>
            </a:srgbClr>
          </a:solidFill>
          <a:ln w="57150">
            <a:solidFill>
              <a:schemeClr val="bg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RĒZEKNES SEZ </a:t>
            </a:r>
          </a:p>
        </p:txBody>
      </p:sp>
    </p:spTree>
    <p:extLst>
      <p:ext uri="{BB962C8B-B14F-4D97-AF65-F5344CB8AC3E}">
        <p14:creationId xmlns:p14="http://schemas.microsoft.com/office/powerpoint/2010/main" val="154813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934"/>
            <a:ext cx="9144000" cy="1584451"/>
          </a:xfrm>
          <a:prstGeom prst="rect">
            <a:avLst/>
          </a:prstGeom>
        </p:spPr>
      </p:pic>
      <p:sp>
        <p:nvSpPr>
          <p:cNvPr id="11" name="Subtitle 2"/>
          <p:cNvSpPr txBox="1">
            <a:spLocks/>
          </p:cNvSpPr>
          <p:nvPr/>
        </p:nvSpPr>
        <p:spPr>
          <a:xfrm>
            <a:off x="161183" y="1603375"/>
            <a:ext cx="8820472" cy="1150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lv-LV" b="1" cap="small" dirty="0">
                <a:solidFill>
                  <a:srgbClr val="1E2B3F"/>
                </a:solidFill>
                <a:latin typeface="Avenir Omni" pitchFamily="50" charset="-70"/>
              </a:rPr>
              <a:t>komercsabiedrību apgrozījums dinamikā (milj. eiro)</a:t>
            </a:r>
          </a:p>
        </p:txBody>
      </p:sp>
      <p:sp>
        <p:nvSpPr>
          <p:cNvPr id="10" name="Title 1"/>
          <p:cNvSpPr txBox="1">
            <a:spLocks/>
          </p:cNvSpPr>
          <p:nvPr/>
        </p:nvSpPr>
        <p:spPr>
          <a:xfrm>
            <a:off x="2231159" y="836711"/>
            <a:ext cx="4680520" cy="725805"/>
          </a:xfrm>
          <a:prstGeom prst="rect">
            <a:avLst/>
          </a:prstGeom>
          <a:solidFill>
            <a:srgbClr val="080808">
              <a:alpha val="30196"/>
            </a:srgbClr>
          </a:solidFill>
          <a:ln w="57150">
            <a:solidFill>
              <a:schemeClr val="bg1"/>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RĒZEKNES SEZ </a:t>
            </a:r>
          </a:p>
        </p:txBody>
      </p:sp>
      <p:graphicFrame>
        <p:nvGraphicFramePr>
          <p:cNvPr id="9" name="Chart 8"/>
          <p:cNvGraphicFramePr>
            <a:graphicFrameLocks/>
          </p:cNvGraphicFramePr>
          <p:nvPr>
            <p:extLst>
              <p:ext uri="{D42A27DB-BD31-4B8C-83A1-F6EECF244321}">
                <p14:modId xmlns:p14="http://schemas.microsoft.com/office/powerpoint/2010/main" val="2043461368"/>
              </p:ext>
            </p:extLst>
          </p:nvPr>
        </p:nvGraphicFramePr>
        <p:xfrm>
          <a:off x="1115616" y="2753544"/>
          <a:ext cx="7128792"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527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7035548"/>
              </p:ext>
            </p:extLst>
          </p:nvPr>
        </p:nvGraphicFramePr>
        <p:xfrm>
          <a:off x="127525" y="2492896"/>
          <a:ext cx="7596336" cy="416320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0" y="-20262"/>
            <a:ext cx="9144000" cy="1584451"/>
          </a:xfrm>
          <a:prstGeom prst="rect">
            <a:avLst/>
          </a:prstGeom>
        </p:spPr>
      </p:pic>
      <p:sp>
        <p:nvSpPr>
          <p:cNvPr id="8" name="Title 1"/>
          <p:cNvSpPr txBox="1">
            <a:spLocks/>
          </p:cNvSpPr>
          <p:nvPr/>
        </p:nvSpPr>
        <p:spPr>
          <a:xfrm>
            <a:off x="2344802" y="771963"/>
            <a:ext cx="4680520" cy="725805"/>
          </a:xfrm>
          <a:prstGeom prst="rect">
            <a:avLst/>
          </a:prstGeom>
          <a:solidFill>
            <a:srgbClr val="080808">
              <a:alpha val="30196"/>
            </a:srgbClr>
          </a:solidFill>
          <a:ln w="57150">
            <a:solidFill>
              <a:schemeClr val="bg1"/>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RĒZEKNES SEZ </a:t>
            </a:r>
          </a:p>
        </p:txBody>
      </p:sp>
      <p:sp>
        <p:nvSpPr>
          <p:cNvPr id="9" name="Subtitle 2"/>
          <p:cNvSpPr txBox="1">
            <a:spLocks/>
          </p:cNvSpPr>
          <p:nvPr/>
        </p:nvSpPr>
        <p:spPr>
          <a:xfrm>
            <a:off x="161183" y="1603375"/>
            <a:ext cx="8820472" cy="1150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lv-LV" b="1" cap="small" dirty="0">
                <a:solidFill>
                  <a:srgbClr val="1E2B3F"/>
                </a:solidFill>
                <a:latin typeface="Avenir Omni" pitchFamily="50" charset="-70"/>
              </a:rPr>
              <a:t> apgrozījums un eksporta apjoms (milj. eiro)</a:t>
            </a:r>
          </a:p>
        </p:txBody>
      </p:sp>
      <p:sp>
        <p:nvSpPr>
          <p:cNvPr id="10" name="Content Placeholder 2"/>
          <p:cNvSpPr>
            <a:spLocks noGrp="1"/>
          </p:cNvSpPr>
          <p:nvPr/>
        </p:nvSpPr>
        <p:spPr>
          <a:xfrm>
            <a:off x="4211960" y="2363150"/>
            <a:ext cx="4301345" cy="1798762"/>
          </a:xfrm>
          <a:prstGeom prst="rect">
            <a:avLst/>
          </a:prstGeom>
        </p:spPr>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r">
              <a:buNone/>
            </a:pPr>
            <a:r>
              <a:rPr lang="lv-LV" sz="2000" b="1" dirty="0">
                <a:latin typeface="Times" panose="02020603050405020304" pitchFamily="18" charset="0"/>
              </a:rPr>
              <a:t>Eksporta galamērķi</a:t>
            </a:r>
            <a:r>
              <a:rPr lang="lv-LV" sz="2000" dirty="0">
                <a:latin typeface="Times" panose="02020603050405020304" pitchFamily="18" charset="0"/>
              </a:rPr>
              <a:t>:</a:t>
            </a:r>
          </a:p>
          <a:p>
            <a:pPr algn="r"/>
            <a:r>
              <a:rPr lang="lv-LV" sz="2000" dirty="0">
                <a:latin typeface="Times" panose="02020603050405020304" pitchFamily="18" charset="0"/>
              </a:rPr>
              <a:t>Eiropas Savienība - </a:t>
            </a:r>
            <a:r>
              <a:rPr lang="lv-LV" sz="2000" b="1" dirty="0">
                <a:latin typeface="Times" panose="02020603050405020304" pitchFamily="18" charset="0"/>
              </a:rPr>
              <a:t>80%</a:t>
            </a:r>
          </a:p>
          <a:p>
            <a:pPr algn="r"/>
            <a:r>
              <a:rPr lang="lv-LV" sz="2000" dirty="0">
                <a:latin typeface="Times" panose="02020603050405020304" pitchFamily="18" charset="0"/>
              </a:rPr>
              <a:t>Japāna, Krievija, Ukraina, ASV, Baltkrievija u.c.</a:t>
            </a:r>
          </a:p>
        </p:txBody>
      </p:sp>
    </p:spTree>
    <p:extLst>
      <p:ext uri="{BB962C8B-B14F-4D97-AF65-F5344CB8AC3E}">
        <p14:creationId xmlns:p14="http://schemas.microsoft.com/office/powerpoint/2010/main" val="427363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3"/>
            <a:ext cx="9144000" cy="1584451"/>
          </a:xfrm>
          <a:prstGeom prst="rect">
            <a:avLst/>
          </a:prstGeom>
        </p:spPr>
      </p:pic>
      <p:sp>
        <p:nvSpPr>
          <p:cNvPr id="10" name="Content Placeholder 2"/>
          <p:cNvSpPr txBox="1">
            <a:spLocks/>
          </p:cNvSpPr>
          <p:nvPr/>
        </p:nvSpPr>
        <p:spPr>
          <a:xfrm>
            <a:off x="5341870" y="2492896"/>
            <a:ext cx="3816424"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lv-LV" sz="2400" b="1" cap="small" dirty="0">
                <a:solidFill>
                  <a:srgbClr val="1E2B3F"/>
                </a:solidFill>
                <a:latin typeface="Avenir Omni" pitchFamily="50" charset="-70"/>
              </a:rPr>
              <a:t>2018.Gadā</a:t>
            </a:r>
            <a:r>
              <a:rPr lang="lv-LV" sz="2400" cap="small" dirty="0">
                <a:solidFill>
                  <a:srgbClr val="1E2B3F"/>
                </a:solidFill>
                <a:latin typeface="Avenir Omni" pitchFamily="50" charset="-70"/>
              </a:rPr>
              <a:t> – </a:t>
            </a:r>
            <a:r>
              <a:rPr lang="lv-LV" sz="2400" b="1" cap="small" dirty="0">
                <a:solidFill>
                  <a:srgbClr val="1E2B3F"/>
                </a:solidFill>
                <a:latin typeface="Avenir Omni" pitchFamily="50" charset="-70"/>
              </a:rPr>
              <a:t>942</a:t>
            </a:r>
            <a:r>
              <a:rPr lang="lv-LV" sz="2400" cap="small" dirty="0">
                <a:solidFill>
                  <a:srgbClr val="1E2B3F"/>
                </a:solidFill>
                <a:latin typeface="Avenir Omni" pitchFamily="50" charset="-70"/>
              </a:rPr>
              <a:t> darba vietas</a:t>
            </a:r>
          </a:p>
          <a:p>
            <a:pPr algn="l"/>
            <a:r>
              <a:rPr lang="lv-LV" sz="2000" b="1" cap="small" dirty="0">
                <a:solidFill>
                  <a:srgbClr val="1E2B3F"/>
                </a:solidFill>
                <a:latin typeface="Avenir Omni" pitchFamily="50" charset="-70"/>
              </a:rPr>
              <a:t>Lielākie darba devēji:</a:t>
            </a:r>
          </a:p>
          <a:p>
            <a:pPr marL="457200" indent="-457200" algn="l">
              <a:buFont typeface="Calibri" panose="020F0502020204030204" pitchFamily="34" charset="0"/>
              <a:buChar char="▪"/>
            </a:pPr>
            <a:r>
              <a:rPr lang="lv-LV" sz="2000" dirty="0">
                <a:solidFill>
                  <a:srgbClr val="1E2B3F"/>
                </a:solidFill>
                <a:latin typeface="Avenir Omni" pitchFamily="50" charset="-70"/>
              </a:rPr>
              <a:t>«VEREMS» RSEZ SIA</a:t>
            </a:r>
          </a:p>
          <a:p>
            <a:pPr marL="457200" indent="-457200" algn="l">
              <a:buFont typeface="Calibri" panose="020F0502020204030204" pitchFamily="34" charset="0"/>
              <a:buChar char="▪"/>
            </a:pPr>
            <a:r>
              <a:rPr lang="lv-LV" sz="2000" dirty="0">
                <a:solidFill>
                  <a:srgbClr val="1E2B3F"/>
                </a:solidFill>
                <a:latin typeface="Avenir Omni" pitchFamily="50" charset="-70"/>
              </a:rPr>
              <a:t>SIA «LEAX Rēzekne» RSEZ</a:t>
            </a:r>
          </a:p>
          <a:p>
            <a:pPr marL="457200" indent="-457200" algn="l">
              <a:buFont typeface="Calibri" panose="020F0502020204030204" pitchFamily="34" charset="0"/>
              <a:buChar char="▪"/>
            </a:pPr>
            <a:r>
              <a:rPr lang="lv-LV" sz="2000" dirty="0">
                <a:solidFill>
                  <a:srgbClr val="1E2B3F"/>
                </a:solidFill>
                <a:latin typeface="Avenir Omni" pitchFamily="50" charset="-70"/>
              </a:rPr>
              <a:t>RSEZ «MAGISTR-FISKEVEGN GROUP.MFG» SIA</a:t>
            </a:r>
          </a:p>
          <a:p>
            <a:r>
              <a:rPr lang="lv-LV" sz="2400" b="1" cap="small" dirty="0">
                <a:solidFill>
                  <a:srgbClr val="1E2B3F"/>
                </a:solidFill>
                <a:latin typeface="Avenir Omni" pitchFamily="50" charset="-70"/>
              </a:rPr>
              <a:t>Vidēji gadā – 45 jaunas darba vietas</a:t>
            </a:r>
          </a:p>
        </p:txBody>
      </p:sp>
      <p:graphicFrame>
        <p:nvGraphicFramePr>
          <p:cNvPr id="12" name="Chart 11"/>
          <p:cNvGraphicFramePr/>
          <p:nvPr>
            <p:extLst>
              <p:ext uri="{D42A27DB-BD31-4B8C-83A1-F6EECF244321}">
                <p14:modId xmlns:p14="http://schemas.microsoft.com/office/powerpoint/2010/main" val="4030745048"/>
              </p:ext>
            </p:extLst>
          </p:nvPr>
        </p:nvGraphicFramePr>
        <p:xfrm>
          <a:off x="170391" y="1543928"/>
          <a:ext cx="5205542"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2339752" y="764704"/>
            <a:ext cx="4680520" cy="797422"/>
          </a:xfrm>
          <a:prstGeom prst="rect">
            <a:avLst/>
          </a:prstGeom>
          <a:solidFill>
            <a:srgbClr val="080808">
              <a:alpha val="30196"/>
            </a:srgbClr>
          </a:solidFill>
          <a:ln w="5715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dirty="0">
                <a:solidFill>
                  <a:schemeClr val="bg1"/>
                </a:solidFill>
                <a:latin typeface="Avenir Omni" pitchFamily="50" charset="-70"/>
              </a:rPr>
              <a:t>RĒZEKNES SEZ </a:t>
            </a:r>
          </a:p>
        </p:txBody>
      </p:sp>
      <p:sp>
        <p:nvSpPr>
          <p:cNvPr id="14" name="Subtitle 2"/>
          <p:cNvSpPr txBox="1">
            <a:spLocks/>
          </p:cNvSpPr>
          <p:nvPr/>
        </p:nvSpPr>
        <p:spPr>
          <a:xfrm>
            <a:off x="323528" y="1628800"/>
            <a:ext cx="8496944" cy="69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lv-LV" b="1" cap="small" dirty="0">
                <a:solidFill>
                  <a:srgbClr val="1E2B3F"/>
                </a:solidFill>
                <a:latin typeface="Avenir Omni" pitchFamily="50" charset="-70"/>
              </a:rPr>
              <a:t>Tiešās darbavietas</a:t>
            </a:r>
          </a:p>
        </p:txBody>
      </p:sp>
    </p:spTree>
    <p:extLst>
      <p:ext uri="{BB962C8B-B14F-4D97-AF65-F5344CB8AC3E}">
        <p14:creationId xmlns:p14="http://schemas.microsoft.com/office/powerpoint/2010/main" val="1802670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TotalTime>
  <Words>636</Words>
  <Application>Microsoft Office PowerPoint</Application>
  <PresentationFormat>On-screen Show (4:3)</PresentationFormat>
  <Paragraphs>145</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Omni</vt:lpstr>
      <vt:lpstr>Calibri</vt:lpstr>
      <vt:lpstr>CG Times</vt:lpstr>
      <vt:lpstr>Times</vt:lpstr>
      <vt:lpstr>Times New Roman</vt:lpstr>
      <vt:lpstr>Office Theme</vt:lpstr>
      <vt:lpstr>LATGALES  SPECIĀLĀS EKONOMISKĀS ZONAS</vt:lpstr>
      <vt:lpstr>PowerPoint Presentation</vt:lpstr>
      <vt:lpstr>RĒZEKNES SEZ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Latgales SEZ </vt:lpstr>
      <vt:lpstr>PowerPoint Presentation</vt:lpstr>
      <vt:lpstr>PowerPoint Presentation</vt:lpstr>
      <vt:lpstr>PowerPoint Presentation</vt:lpstr>
      <vt:lpstr>PowerPoint Presentation</vt:lpstr>
      <vt:lpstr>Priekšlikumi</vt:lpstr>
      <vt:lpstr>Priekšlikumi NAP</vt:lpstr>
      <vt:lpstr>Priekšlikumi Latgales speciālo ekonomisko zonu darbības uzlabošanai</vt:lpstr>
      <vt:lpstr>Priekšlikumi Latgales speciālo ekonomisko zonu darbības uzlabošanai</vt:lpstr>
      <vt:lpstr>LATGALES  SPECIĀLĀS EKONOMISKĀS ZONAS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RĒZEKNES SEZ</dc:title>
  <dc:creator>Baiba Baltace-Saukāne</dc:creator>
  <cp:lastModifiedBy>Vita Razminoviča</cp:lastModifiedBy>
  <cp:revision>143</cp:revision>
  <cp:lastPrinted>2017-09-06T11:50:03Z</cp:lastPrinted>
  <dcterms:created xsi:type="dcterms:W3CDTF">2017-08-01T08:07:21Z</dcterms:created>
  <dcterms:modified xsi:type="dcterms:W3CDTF">2019-02-19T13:02:11Z</dcterms:modified>
</cp:coreProperties>
</file>